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316" r:id="rId3"/>
    <p:sldId id="297" r:id="rId4"/>
    <p:sldId id="298" r:id="rId5"/>
    <p:sldId id="299" r:id="rId6"/>
    <p:sldId id="300" r:id="rId7"/>
    <p:sldId id="302" r:id="rId8"/>
    <p:sldId id="303" r:id="rId9"/>
    <p:sldId id="304" r:id="rId10"/>
    <p:sldId id="271" r:id="rId11"/>
    <p:sldId id="258" r:id="rId12"/>
    <p:sldId id="296" r:id="rId13"/>
    <p:sldId id="294" r:id="rId14"/>
    <p:sldId id="261" r:id="rId15"/>
    <p:sldId id="285" r:id="rId16"/>
    <p:sldId id="307" r:id="rId17"/>
    <p:sldId id="301" r:id="rId18"/>
    <p:sldId id="313" r:id="rId19"/>
    <p:sldId id="308" r:id="rId20"/>
    <p:sldId id="314" r:id="rId21"/>
    <p:sldId id="315" r:id="rId22"/>
    <p:sldId id="262" r:id="rId23"/>
    <p:sldId id="281" r:id="rId24"/>
    <p:sldId id="282" r:id="rId25"/>
    <p:sldId id="283" r:id="rId26"/>
    <p:sldId id="284" r:id="rId27"/>
    <p:sldId id="286" r:id="rId28"/>
    <p:sldId id="265" r:id="rId29"/>
    <p:sldId id="264" r:id="rId30"/>
    <p:sldId id="267" r:id="rId31"/>
    <p:sldId id="312" r:id="rId32"/>
    <p:sldId id="276" r:id="rId33"/>
    <p:sldId id="269" r:id="rId34"/>
    <p:sldId id="275" r:id="rId35"/>
    <p:sldId id="273" r:id="rId36"/>
    <p:sldId id="274" r:id="rId37"/>
    <p:sldId id="277" r:id="rId38"/>
    <p:sldId id="278" r:id="rId39"/>
    <p:sldId id="279" r:id="rId40"/>
    <p:sldId id="280" r:id="rId41"/>
    <p:sldId id="289" r:id="rId42"/>
    <p:sldId id="290" r:id="rId43"/>
    <p:sldId id="293" r:id="rId44"/>
    <p:sldId id="306" r:id="rId45"/>
    <p:sldId id="292" r:id="rId4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modifyVerifier cryptProviderType="rsaFull" cryptAlgorithmClass="hash" cryptAlgorithmType="typeAny" cryptAlgorithmSid="4" spinCount="50000" saltData="hJy5SQi+8vhTiZBYyhz5kw" hashData="9OiDAhMcNNtXNbtHZb3D5diPnX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19" autoAdjust="0"/>
    <p:restoredTop sz="94711" autoAdjust="0"/>
  </p:normalViewPr>
  <p:slideViewPr>
    <p:cSldViewPr>
      <p:cViewPr varScale="1">
        <p:scale>
          <a:sx n="122" d="100"/>
          <a:sy n="122" d="100"/>
        </p:scale>
        <p:origin x="-19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it-IT"/>
          </a:p>
        </p:txBody>
      </p:sp>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it-IT"/>
              <a:t>Fare clic per modificare lo stile del titolo</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5" name="Rectangle 5"/>
          <p:cNvSpPr>
            <a:spLocks noGrp="1" noChangeArrowheads="1"/>
          </p:cNvSpPr>
          <p:nvPr>
            <p:ph type="ftr" sz="quarter" idx="10"/>
          </p:nvPr>
        </p:nvSpPr>
        <p:spPr/>
        <p:txBody>
          <a:bodyPr/>
          <a:lstStyle>
            <a:lvl1pPr>
              <a:defRPr smtClean="0"/>
            </a:lvl1pPr>
          </a:lstStyle>
          <a:p>
            <a:pPr>
              <a:defRPr/>
            </a:pPr>
            <a:endParaRPr lang="it-IT"/>
          </a:p>
        </p:txBody>
      </p:sp>
      <p:sp>
        <p:nvSpPr>
          <p:cNvPr id="6" name="Rectangle 6"/>
          <p:cNvSpPr>
            <a:spLocks noGrp="1" noChangeArrowheads="1"/>
          </p:cNvSpPr>
          <p:nvPr>
            <p:ph type="sldNum" sz="quarter" idx="11"/>
          </p:nvPr>
        </p:nvSpPr>
        <p:spPr/>
        <p:txBody>
          <a:bodyPr/>
          <a:lstStyle>
            <a:lvl1pPr>
              <a:defRPr smtClean="0"/>
            </a:lvl1pPr>
          </a:lstStyle>
          <a:p>
            <a:pPr>
              <a:defRPr/>
            </a:pPr>
            <a:fld id="{061F575E-4930-45A6-AFCC-7FD12C3E4478}" type="slidenum">
              <a:rPr lang="it-IT"/>
              <a:pPr>
                <a:defRPr/>
              </a:pPr>
              <a:t>‹N›</a:t>
            </a:fld>
            <a:endParaRPr lang="it-IT"/>
          </a:p>
        </p:txBody>
      </p:sp>
      <p:sp>
        <p:nvSpPr>
          <p:cNvPr id="7" name="Rectangle 7"/>
          <p:cNvSpPr>
            <a:spLocks noGrp="1" noChangeArrowheads="1"/>
          </p:cNvSpPr>
          <p:nvPr>
            <p:ph type="dt" sz="quarter" idx="12"/>
          </p:nvPr>
        </p:nvSpPr>
        <p:spPr/>
        <p:txBody>
          <a:bodyPr/>
          <a:lstStyle>
            <a:lvl1pPr>
              <a:defRPr smtClean="0"/>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DD02B0A-55B9-45C3-8477-F06B8981018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92100"/>
            <a:ext cx="2057400" cy="5727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92100"/>
            <a:ext cx="6019800" cy="5727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EB04D45-E26F-42D2-B28F-E442AF54846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481FC5D-3A58-4830-A52E-FB194F6CD66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AC69AE8-4CC4-4E24-A205-C3983DCC660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A67AF9D-2C84-44D1-8FFE-7C5B8A24048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E5C18ECE-7333-4599-953C-52A5CEB5A0F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2F2C9EE-014C-46C6-A0D5-09505E38A6F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CDA540D-AFBF-4A9E-8AA1-5AA472561B1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CB44210-D835-4F3E-803B-799B23CDEE9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0443F8B-8C41-46F8-BC6B-966F8602A47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defRPr>
            </a:lvl1pPr>
          </a:lstStyle>
          <a:p>
            <a:pPr>
              <a:defRPr/>
            </a:pPr>
            <a:endParaRPr lang="it-IT"/>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defRPr>
            </a:lvl1pPr>
          </a:lstStyle>
          <a:p>
            <a:pPr>
              <a:defRPr/>
            </a:pPr>
            <a:endParaRPr lang="it-IT"/>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pitchFamily="34" charset="0"/>
              </a:defRPr>
            </a:lvl1pPr>
          </a:lstStyle>
          <a:p>
            <a:pPr>
              <a:defRPr/>
            </a:pPr>
            <a:fld id="{F6C057EC-36DE-47F8-8BA8-495C4A90EC1F}"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cbi.nlm.nih.gov/entrez/utils/fref.fcgi?itool=AbstractPlus-def&amp;PrId=3048&amp;uid=15827910&amp;db=pubmed&amp;url=http://linkinghub.elsevier.com/retrieve/pii/S000399930401351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196975"/>
            <a:ext cx="7993062" cy="1655763"/>
          </a:xfrm>
        </p:spPr>
        <p:txBody>
          <a:bodyPr/>
          <a:lstStyle/>
          <a:p>
            <a:pPr eaLnBrk="1" hangingPunct="1">
              <a:defRPr/>
            </a:pPr>
            <a:r>
              <a:rPr lang="it-IT" altLang="it-IT" sz="4000" b="1" smtClean="0">
                <a:solidFill>
                  <a:srgbClr val="FF6600"/>
                </a:solidFill>
              </a:rPr>
              <a:t/>
            </a:r>
            <a:br>
              <a:rPr lang="it-IT" altLang="it-IT" sz="4000" b="1" smtClean="0">
                <a:solidFill>
                  <a:srgbClr val="FF6600"/>
                </a:solidFill>
              </a:rPr>
            </a:br>
            <a:r>
              <a:rPr lang="it-IT" altLang="it-IT" sz="4000" b="1" smtClean="0">
                <a:solidFill>
                  <a:srgbClr val="FF6600"/>
                </a:solidFill>
              </a:rPr>
              <a:t/>
            </a:r>
            <a:br>
              <a:rPr lang="it-IT" altLang="it-IT" sz="4000" b="1" smtClean="0">
                <a:solidFill>
                  <a:srgbClr val="FF6600"/>
                </a:solidFill>
              </a:rPr>
            </a:br>
            <a:r>
              <a:rPr lang="it-IT" altLang="it-IT" sz="4000" b="1" smtClean="0">
                <a:solidFill>
                  <a:srgbClr val="FF6600"/>
                </a:solidFill>
              </a:rPr>
              <a:t> </a:t>
            </a:r>
            <a:r>
              <a:rPr lang="it-IT" sz="4800" b="1" smtClean="0">
                <a:solidFill>
                  <a:schemeClr val="accent2"/>
                </a:solidFill>
                <a:effectLst/>
              </a:rPr>
              <a:t>Disordini del Movimento</a:t>
            </a:r>
          </a:p>
        </p:txBody>
      </p:sp>
      <p:sp>
        <p:nvSpPr>
          <p:cNvPr id="3075" name="Rectangle 3"/>
          <p:cNvSpPr>
            <a:spLocks noGrp="1" noChangeArrowheads="1"/>
          </p:cNvSpPr>
          <p:nvPr>
            <p:ph type="subTitle" idx="1"/>
          </p:nvPr>
        </p:nvSpPr>
        <p:spPr>
          <a:xfrm>
            <a:off x="1331913" y="3429000"/>
            <a:ext cx="6400800" cy="2427288"/>
          </a:xfrm>
        </p:spPr>
        <p:txBody>
          <a:bodyPr/>
          <a:lstStyle/>
          <a:p>
            <a:pPr eaLnBrk="1" hangingPunct="1">
              <a:defRPr/>
            </a:pPr>
            <a:r>
              <a:rPr lang="it-IT" altLang="it-IT" sz="4400" b="1" smtClean="0">
                <a:effectLst/>
              </a:rPr>
              <a:t>Strategie Riabilitative</a:t>
            </a:r>
            <a:r>
              <a:rPr lang="it-IT" altLang="it-IT" sz="4000" b="1" smtClean="0">
                <a:solidFill>
                  <a:schemeClr val="accent2"/>
                </a:solidFill>
              </a:rPr>
              <a:t> </a:t>
            </a:r>
          </a:p>
          <a:p>
            <a:pPr eaLnBrk="1" hangingPunct="1">
              <a:defRPr/>
            </a:pPr>
            <a:endParaRPr lang="it-IT" sz="40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900113" y="476250"/>
            <a:ext cx="7489825" cy="5727700"/>
          </a:xfrm>
          <a:prstGeom prst="rect">
            <a:avLst/>
          </a:prstGeom>
          <a:noFill/>
          <a:ln w="9525">
            <a:noFill/>
            <a:miter lim="800000"/>
            <a:headEnd/>
            <a:tailEnd/>
          </a:ln>
        </p:spPr>
        <p:txBody>
          <a:bodyPr>
            <a:spAutoFit/>
          </a:bodyPr>
          <a:lstStyle/>
          <a:p>
            <a:endParaRPr lang="it-IT"/>
          </a:p>
          <a:p>
            <a:pPr algn="ctr"/>
            <a:r>
              <a:rPr lang="it-IT" sz="3200" b="1">
                <a:solidFill>
                  <a:schemeClr val="accent2"/>
                </a:solidFill>
              </a:rPr>
              <a:t>Trattamento non farmacologico della Malattia di Parkinson</a:t>
            </a:r>
            <a:endParaRPr lang="it-IT" sz="3200">
              <a:solidFill>
                <a:schemeClr val="accent2"/>
              </a:solidFill>
            </a:endParaRPr>
          </a:p>
          <a:p>
            <a:endParaRPr lang="it-IT" sz="3200">
              <a:solidFill>
                <a:schemeClr val="accent2"/>
              </a:solidFill>
            </a:endParaRPr>
          </a:p>
          <a:p>
            <a:pPr algn="ctr"/>
            <a:r>
              <a:rPr lang="it-IT" sz="3200">
                <a:solidFill>
                  <a:schemeClr val="accent2"/>
                </a:solidFill>
              </a:rPr>
              <a:t>     </a:t>
            </a:r>
            <a:r>
              <a:rPr lang="it-IT" sz="3200"/>
              <a:t>Esercizi </a:t>
            </a:r>
          </a:p>
          <a:p>
            <a:pPr lvl="1" algn="ctr"/>
            <a:r>
              <a:rPr lang="it-IT" sz="3200"/>
              <a:t> Terapia fisica</a:t>
            </a:r>
          </a:p>
          <a:p>
            <a:pPr lvl="1" algn="ctr"/>
            <a:r>
              <a:rPr lang="it-IT" sz="3200"/>
              <a:t> Terapia Occupazionale </a:t>
            </a:r>
          </a:p>
          <a:p>
            <a:pPr lvl="1" algn="ctr"/>
            <a:r>
              <a:rPr lang="it-IT" sz="3200"/>
              <a:t> Rieducazione del linguaggio </a:t>
            </a:r>
          </a:p>
          <a:p>
            <a:pPr lvl="1" algn="ctr"/>
            <a:r>
              <a:rPr lang="it-IT" sz="3200"/>
              <a:t> Dieta e nutrizione </a:t>
            </a:r>
          </a:p>
          <a:p>
            <a:pPr lvl="1" algn="ctr"/>
            <a:r>
              <a:rPr lang="it-IT" sz="3200"/>
              <a:t> Educazione del paziente e del</a:t>
            </a:r>
          </a:p>
          <a:p>
            <a:pPr lvl="1" algn="ctr"/>
            <a:r>
              <a:rPr lang="it-IT" sz="3200"/>
              <a:t>   caregiver </a:t>
            </a:r>
          </a:p>
          <a:p>
            <a:pPr lvl="1" algn="ctr"/>
            <a:r>
              <a:rPr lang="it-IT" sz="3200"/>
              <a:t> Intervento psicosociale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4213" y="1128713"/>
            <a:ext cx="7848600" cy="4789487"/>
          </a:xfrm>
          <a:prstGeom prst="rect">
            <a:avLst/>
          </a:prstGeom>
          <a:noFill/>
          <a:ln w="9525">
            <a:noFill/>
            <a:miter lim="800000"/>
            <a:headEnd/>
            <a:tailEnd/>
          </a:ln>
        </p:spPr>
        <p:txBody>
          <a:bodyPr anchor="ctr">
            <a:spAutoFit/>
          </a:bodyPr>
          <a:lstStyle/>
          <a:p>
            <a:pPr algn="ctr">
              <a:tabLst>
                <a:tab pos="457200" algn="l"/>
              </a:tabLst>
            </a:pPr>
            <a:r>
              <a:rPr lang="it-IT" sz="2800" b="1">
                <a:solidFill>
                  <a:schemeClr val="accent2"/>
                </a:solidFill>
              </a:rPr>
              <a:t>TERAPIA RIABILITATIVA COME COMPLEMENTO </a:t>
            </a:r>
          </a:p>
          <a:p>
            <a:pPr algn="ctr">
              <a:tabLst>
                <a:tab pos="457200" algn="l"/>
              </a:tabLst>
            </a:pPr>
            <a:r>
              <a:rPr lang="it-IT" sz="2800" b="1">
                <a:solidFill>
                  <a:schemeClr val="accent2"/>
                </a:solidFill>
              </a:rPr>
              <a:t>DELLA TERAPIA FARMACOLOGICA CON LO SCOPO DI:</a:t>
            </a:r>
          </a:p>
          <a:p>
            <a:pPr>
              <a:tabLst>
                <a:tab pos="457200" algn="l"/>
              </a:tabLst>
            </a:pPr>
            <a:endParaRPr lang="it-IT" sz="2800" b="1">
              <a:solidFill>
                <a:schemeClr val="accent2"/>
              </a:solidFill>
            </a:endParaRPr>
          </a:p>
          <a:p>
            <a:pPr>
              <a:tabLst>
                <a:tab pos="457200" algn="l"/>
              </a:tabLst>
            </a:pPr>
            <a:r>
              <a:rPr lang="it-IT" sz="2800" b="1">
                <a:solidFill>
                  <a:srgbClr val="FFFF00"/>
                </a:solidFill>
                <a:latin typeface="Arial Black" pitchFamily="34" charset="0"/>
              </a:rPr>
              <a:t>►</a:t>
            </a:r>
            <a:r>
              <a:rPr lang="it-IT" sz="2800" b="1">
                <a:solidFill>
                  <a:schemeClr val="accent2"/>
                </a:solidFill>
                <a:latin typeface="Arial Black" pitchFamily="34" charset="0"/>
              </a:rPr>
              <a:t> </a:t>
            </a:r>
            <a:r>
              <a:rPr lang="it-IT" sz="2800" b="1"/>
              <a:t>PRESERVARE LA FUNZIONE</a:t>
            </a:r>
          </a:p>
          <a:p>
            <a:pPr>
              <a:tabLst>
                <a:tab pos="457200" algn="l"/>
              </a:tabLst>
            </a:pPr>
            <a:r>
              <a:rPr lang="it-IT" sz="2800" b="1">
                <a:solidFill>
                  <a:srgbClr val="FFFF00"/>
                </a:solidFill>
                <a:latin typeface="Arial Black" pitchFamily="34" charset="0"/>
              </a:rPr>
              <a:t>►</a:t>
            </a:r>
            <a:r>
              <a:rPr lang="it-IT" sz="2800" b="1">
                <a:latin typeface="Arial Black" pitchFamily="34" charset="0"/>
              </a:rPr>
              <a:t> </a:t>
            </a:r>
            <a:r>
              <a:rPr lang="it-IT" sz="2800" b="1"/>
              <a:t>FACILITARE LA FUNZIONE</a:t>
            </a:r>
          </a:p>
          <a:p>
            <a:pPr>
              <a:tabLst>
                <a:tab pos="457200" algn="l"/>
              </a:tabLst>
            </a:pPr>
            <a:r>
              <a:rPr lang="it-IT" sz="2800" b="1">
                <a:solidFill>
                  <a:srgbClr val="FFFF00"/>
                </a:solidFill>
                <a:latin typeface="Arial Black" pitchFamily="34" charset="0"/>
              </a:rPr>
              <a:t>►</a:t>
            </a:r>
            <a:r>
              <a:rPr lang="it-IT" sz="2800" b="1">
                <a:latin typeface="Arial Black" pitchFamily="34" charset="0"/>
              </a:rPr>
              <a:t> </a:t>
            </a:r>
            <a:r>
              <a:rPr lang="it-IT" sz="2800" b="1"/>
              <a:t>INDIVIDUARE STRATEGIE </a:t>
            </a:r>
          </a:p>
          <a:p>
            <a:pPr>
              <a:tabLst>
                <a:tab pos="457200" algn="l"/>
              </a:tabLst>
            </a:pPr>
            <a:r>
              <a:rPr lang="it-IT" sz="2800" b="1"/>
              <a:t>    COMPENSATORIE</a:t>
            </a:r>
          </a:p>
          <a:p>
            <a:pPr>
              <a:tabLst>
                <a:tab pos="457200" algn="l"/>
              </a:tabLst>
            </a:pPr>
            <a:r>
              <a:rPr lang="it-IT" sz="2800" b="1">
                <a:solidFill>
                  <a:srgbClr val="FFFF00"/>
                </a:solidFill>
                <a:latin typeface="Arial Black" pitchFamily="34" charset="0"/>
              </a:rPr>
              <a:t>►</a:t>
            </a:r>
            <a:r>
              <a:rPr lang="it-IT" sz="2800" b="1">
                <a:latin typeface="Arial Black" pitchFamily="34" charset="0"/>
              </a:rPr>
              <a:t> </a:t>
            </a:r>
            <a:r>
              <a:rPr lang="it-IT" sz="2800" b="1"/>
              <a:t>PREVENIRE LE COMPLICANZE</a:t>
            </a:r>
          </a:p>
          <a:p>
            <a:pPr eaLnBrk="0" hangingPunct="0">
              <a:tabLst>
                <a:tab pos="457200" algn="l"/>
              </a:tabLst>
            </a:pPr>
            <a:endParaRPr lang="it-IT" sz="2800" b="1">
              <a:solidFill>
                <a:schemeClr val="accent2"/>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it-IT" sz="3200" b="1" smtClean="0">
                <a:solidFill>
                  <a:schemeClr val="accent2"/>
                </a:solidFill>
                <a:effectLst/>
              </a:rPr>
              <a:t>Quali obiettivi della riabilitazione motoria nella malattia di Parkinson ?</a:t>
            </a:r>
          </a:p>
        </p:txBody>
      </p:sp>
      <p:sp>
        <p:nvSpPr>
          <p:cNvPr id="62467" name="Rectangle 3"/>
          <p:cNvSpPr>
            <a:spLocks noGrp="1" noChangeArrowheads="1"/>
          </p:cNvSpPr>
          <p:nvPr>
            <p:ph type="body" idx="1"/>
          </p:nvPr>
        </p:nvSpPr>
        <p:spPr/>
        <p:txBody>
          <a:bodyPr/>
          <a:lstStyle/>
          <a:p>
            <a:pPr eaLnBrk="1" hangingPunct="1">
              <a:lnSpc>
                <a:spcPct val="90000"/>
              </a:lnSpc>
              <a:buClr>
                <a:schemeClr val="tx1"/>
              </a:buClr>
              <a:buFont typeface="Wingdings" pitchFamily="2" charset="2"/>
              <a:buChar char="Ø"/>
              <a:defRPr/>
            </a:pPr>
            <a:r>
              <a:rPr lang="it-IT" sz="2000" b="1" smtClean="0">
                <a:effectLst/>
              </a:rPr>
              <a:t>Contenere il danno primario</a:t>
            </a:r>
          </a:p>
          <a:p>
            <a:pPr eaLnBrk="1" hangingPunct="1">
              <a:lnSpc>
                <a:spcPct val="90000"/>
              </a:lnSpc>
              <a:buClr>
                <a:schemeClr val="tx1"/>
              </a:buClr>
              <a:buFont typeface="Wingdings" pitchFamily="2" charset="2"/>
              <a:buChar char="Ø"/>
              <a:defRPr/>
            </a:pPr>
            <a:endParaRPr lang="it-IT" sz="1000" b="1" smtClean="0">
              <a:solidFill>
                <a:srgbClr val="FFFF00"/>
              </a:solidFill>
            </a:endParaRPr>
          </a:p>
          <a:p>
            <a:pPr eaLnBrk="1" hangingPunct="1">
              <a:lnSpc>
                <a:spcPct val="90000"/>
              </a:lnSpc>
              <a:buClr>
                <a:schemeClr val="tx1"/>
              </a:buClr>
              <a:buFont typeface="Wingdings" pitchFamily="2" charset="2"/>
              <a:buChar char="Ø"/>
              <a:defRPr/>
            </a:pPr>
            <a:r>
              <a:rPr lang="it-IT" sz="2000" b="1" smtClean="0">
                <a:effectLst/>
              </a:rPr>
              <a:t>Prevenire o ridurre i danni secondari alla ridotta</a:t>
            </a:r>
            <a:r>
              <a:rPr lang="it-IT" sz="2000" b="1" smtClean="0">
                <a:solidFill>
                  <a:srgbClr val="FFFF00"/>
                </a:solidFill>
              </a:rPr>
              <a:t> </a:t>
            </a:r>
            <a:r>
              <a:rPr lang="it-IT" sz="2000" b="1" smtClean="0">
                <a:effectLst/>
              </a:rPr>
              <a:t>mobilità</a:t>
            </a:r>
          </a:p>
          <a:p>
            <a:pPr eaLnBrk="1" hangingPunct="1">
              <a:lnSpc>
                <a:spcPct val="90000"/>
              </a:lnSpc>
              <a:buClr>
                <a:schemeClr val="tx1"/>
              </a:buClr>
              <a:buFont typeface="Wingdings" pitchFamily="2" charset="2"/>
              <a:buNone/>
              <a:defRPr/>
            </a:pPr>
            <a:r>
              <a:rPr lang="it-IT" sz="2000" b="1" smtClean="0">
                <a:solidFill>
                  <a:schemeClr val="bg1"/>
                </a:solidFill>
              </a:rPr>
              <a:t>		</a:t>
            </a:r>
            <a:r>
              <a:rPr lang="it-IT" sz="1800" b="1" smtClean="0">
                <a:solidFill>
                  <a:srgbClr val="FFFF00"/>
                </a:solidFill>
              </a:rPr>
              <a:t>Retrazioni muscolo-tendinee e limitazioni articolari</a:t>
            </a:r>
          </a:p>
          <a:p>
            <a:pPr eaLnBrk="1" hangingPunct="1">
              <a:lnSpc>
                <a:spcPct val="90000"/>
              </a:lnSpc>
              <a:buClr>
                <a:schemeClr val="tx1"/>
              </a:buClr>
              <a:buFont typeface="Wingdings" pitchFamily="2" charset="2"/>
              <a:buNone/>
              <a:defRPr/>
            </a:pPr>
            <a:r>
              <a:rPr lang="it-IT" sz="1800" b="1" smtClean="0">
                <a:solidFill>
                  <a:srgbClr val="FFFF00"/>
                </a:solidFill>
              </a:rPr>
              <a:t>		Problemi respiratori</a:t>
            </a:r>
          </a:p>
          <a:p>
            <a:pPr eaLnBrk="1" hangingPunct="1">
              <a:lnSpc>
                <a:spcPct val="90000"/>
              </a:lnSpc>
              <a:buClr>
                <a:schemeClr val="tx1"/>
              </a:buClr>
              <a:buFont typeface="Wingdings" pitchFamily="2" charset="2"/>
              <a:buNone/>
              <a:defRPr/>
            </a:pPr>
            <a:r>
              <a:rPr lang="it-IT" sz="1800" b="1" smtClean="0">
                <a:solidFill>
                  <a:srgbClr val="FFFF00"/>
                </a:solidFill>
              </a:rPr>
              <a:t>		Deficit della circolazione periferica</a:t>
            </a:r>
          </a:p>
          <a:p>
            <a:pPr eaLnBrk="1" hangingPunct="1">
              <a:lnSpc>
                <a:spcPct val="90000"/>
              </a:lnSpc>
              <a:buClr>
                <a:schemeClr val="tx1"/>
              </a:buClr>
              <a:buFont typeface="Wingdings" pitchFamily="2" charset="2"/>
              <a:buChar char="Ø"/>
              <a:defRPr/>
            </a:pPr>
            <a:endParaRPr lang="it-IT" sz="1800" b="1" smtClean="0">
              <a:solidFill>
                <a:srgbClr val="FFFF00"/>
              </a:solidFill>
            </a:endParaRPr>
          </a:p>
          <a:p>
            <a:pPr eaLnBrk="1" hangingPunct="1">
              <a:lnSpc>
                <a:spcPct val="90000"/>
              </a:lnSpc>
              <a:buClr>
                <a:schemeClr val="tx1"/>
              </a:buClr>
              <a:buFont typeface="Wingdings" pitchFamily="2" charset="2"/>
              <a:buChar char="Ø"/>
              <a:defRPr/>
            </a:pPr>
            <a:r>
              <a:rPr lang="it-IT" sz="2000" b="1" smtClean="0">
                <a:effectLst/>
              </a:rPr>
              <a:t>Vicariare le funzioni compromesse (ADL)</a:t>
            </a:r>
          </a:p>
          <a:p>
            <a:pPr eaLnBrk="1" hangingPunct="1">
              <a:lnSpc>
                <a:spcPct val="90000"/>
              </a:lnSpc>
              <a:buClr>
                <a:schemeClr val="tx1"/>
              </a:buClr>
              <a:buFont typeface="Wingdings" pitchFamily="2" charset="2"/>
              <a:buNone/>
              <a:defRPr/>
            </a:pPr>
            <a:r>
              <a:rPr lang="it-IT" sz="1600" b="1" smtClean="0">
                <a:solidFill>
                  <a:schemeClr val="bg1"/>
                </a:solidFill>
              </a:rPr>
              <a:t>		</a:t>
            </a:r>
            <a:r>
              <a:rPr lang="it-IT" sz="1800" b="1" smtClean="0">
                <a:solidFill>
                  <a:srgbClr val="FFFF00"/>
                </a:solidFill>
              </a:rPr>
              <a:t>Capacità di svolgere un compito in modo diverso e alternativo 	modificando le strategie o l’ambiente</a:t>
            </a:r>
          </a:p>
          <a:p>
            <a:pPr eaLnBrk="1" hangingPunct="1">
              <a:lnSpc>
                <a:spcPct val="90000"/>
              </a:lnSpc>
              <a:buClr>
                <a:schemeClr val="tx1"/>
              </a:buClr>
              <a:buFont typeface="Wingdings" pitchFamily="2" charset="2"/>
              <a:buChar char="Ø"/>
              <a:defRPr/>
            </a:pPr>
            <a:endParaRPr lang="it-IT" sz="1800" b="1" smtClean="0">
              <a:solidFill>
                <a:srgbClr val="FFFF00"/>
              </a:solidFill>
            </a:endParaRPr>
          </a:p>
          <a:p>
            <a:pPr eaLnBrk="1" hangingPunct="1">
              <a:lnSpc>
                <a:spcPct val="90000"/>
              </a:lnSpc>
              <a:buClr>
                <a:schemeClr val="tx1"/>
              </a:buClr>
              <a:buFont typeface="Wingdings" pitchFamily="2" charset="2"/>
              <a:buChar char="Ø"/>
              <a:defRPr/>
            </a:pPr>
            <a:r>
              <a:rPr lang="it-IT" sz="2000" b="1" smtClean="0">
                <a:effectLst/>
              </a:rPr>
              <a:t>Migliorare la qualità di vita (QoL)</a:t>
            </a:r>
          </a:p>
          <a:p>
            <a:pPr lvl="2" eaLnBrk="1" hangingPunct="1">
              <a:lnSpc>
                <a:spcPct val="90000"/>
              </a:lnSpc>
              <a:buClr>
                <a:schemeClr val="tx1"/>
              </a:buClr>
              <a:buFont typeface="Wingdings" pitchFamily="2" charset="2"/>
              <a:buNone/>
              <a:defRPr/>
            </a:pPr>
            <a:r>
              <a:rPr lang="it-IT" sz="1800" b="1" smtClean="0">
                <a:solidFill>
                  <a:srgbClr val="FFFF00"/>
                </a:solidFill>
              </a:rPr>
              <a:t>Comunicazione, Coinvolgimento sociale, Ausili</a:t>
            </a:r>
            <a:endParaRPr lang="it-IT" sz="1800" b="1" smtClean="0">
              <a:solidFill>
                <a:srgbClr val="FFFF00"/>
              </a:solidFill>
              <a:latin typeface="Arial" pitchFamily="34" charset="0"/>
            </a:endParaRPr>
          </a:p>
          <a:p>
            <a:pPr eaLnBrk="1" hangingPunct="1">
              <a:buFontTx/>
              <a:buNone/>
              <a:defRPr/>
            </a:pPr>
            <a:endParaRPr lang="it-IT" sz="1800" smtClean="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92100"/>
            <a:ext cx="8229600" cy="904875"/>
          </a:xfrm>
        </p:spPr>
        <p:txBody>
          <a:bodyPr/>
          <a:lstStyle/>
          <a:p>
            <a:pPr algn="ctr" eaLnBrk="1" hangingPunct="1"/>
            <a:r>
              <a:rPr lang="it-IT" sz="4000" b="1" smtClean="0">
                <a:solidFill>
                  <a:schemeClr val="accent2"/>
                </a:solidFill>
                <a:effectLst/>
              </a:rPr>
              <a:t>PROBLEMI METODOLOGICI</a:t>
            </a:r>
          </a:p>
        </p:txBody>
      </p:sp>
      <p:sp>
        <p:nvSpPr>
          <p:cNvPr id="59395" name="Rectangle 3"/>
          <p:cNvSpPr>
            <a:spLocks noGrp="1" noChangeArrowheads="1"/>
          </p:cNvSpPr>
          <p:nvPr>
            <p:ph type="body" idx="1"/>
          </p:nvPr>
        </p:nvSpPr>
        <p:spPr>
          <a:xfrm>
            <a:off x="457200" y="1484313"/>
            <a:ext cx="8229600" cy="4535487"/>
          </a:xfrm>
        </p:spPr>
        <p:txBody>
          <a:bodyPr/>
          <a:lstStyle/>
          <a:p>
            <a:pPr eaLnBrk="1" hangingPunct="1">
              <a:lnSpc>
                <a:spcPct val="90000"/>
              </a:lnSpc>
              <a:defRPr/>
            </a:pPr>
            <a:r>
              <a:rPr lang="it-IT" sz="2400" b="1" smtClean="0">
                <a:solidFill>
                  <a:srgbClr val="FFFF00"/>
                </a:solidFill>
                <a:effectLst/>
              </a:rPr>
              <a:t> </a:t>
            </a:r>
            <a:r>
              <a:rPr lang="it-IT" sz="2400" b="1" smtClean="0">
                <a:effectLst/>
              </a:rPr>
              <a:t>studi in aperto</a:t>
            </a:r>
            <a:endParaRPr lang="it-IT" sz="2400" smtClean="0">
              <a:effectLst/>
            </a:endParaRPr>
          </a:p>
          <a:p>
            <a:pPr eaLnBrk="1" hangingPunct="1">
              <a:lnSpc>
                <a:spcPct val="90000"/>
              </a:lnSpc>
              <a:defRPr/>
            </a:pPr>
            <a:r>
              <a:rPr lang="it-IT" sz="2400" b="1" smtClean="0">
                <a:effectLst/>
              </a:rPr>
              <a:t> studi non randomizzati</a:t>
            </a:r>
            <a:endParaRPr lang="it-IT" sz="2400" smtClean="0">
              <a:effectLst/>
            </a:endParaRPr>
          </a:p>
          <a:p>
            <a:pPr eaLnBrk="1" hangingPunct="1">
              <a:lnSpc>
                <a:spcPct val="90000"/>
              </a:lnSpc>
              <a:defRPr/>
            </a:pPr>
            <a:r>
              <a:rPr lang="it-IT" sz="2400" b="1" smtClean="0">
                <a:effectLst/>
              </a:rPr>
              <a:t> studi senza gruppo di controllo</a:t>
            </a:r>
            <a:endParaRPr lang="it-IT" sz="2400" smtClean="0">
              <a:effectLst/>
            </a:endParaRPr>
          </a:p>
          <a:p>
            <a:pPr eaLnBrk="1" hangingPunct="1">
              <a:lnSpc>
                <a:spcPct val="90000"/>
              </a:lnSpc>
              <a:defRPr/>
            </a:pPr>
            <a:r>
              <a:rPr lang="it-IT" sz="2400" b="1" smtClean="0">
                <a:effectLst/>
              </a:rPr>
              <a:t> terapie con differenti livelli di intensità</a:t>
            </a:r>
            <a:endParaRPr lang="it-IT" sz="2400" smtClean="0">
              <a:effectLst/>
            </a:endParaRPr>
          </a:p>
          <a:p>
            <a:pPr eaLnBrk="1" hangingPunct="1">
              <a:lnSpc>
                <a:spcPct val="90000"/>
              </a:lnSpc>
              <a:defRPr/>
            </a:pPr>
            <a:r>
              <a:rPr lang="it-IT" sz="2400" b="1" smtClean="0">
                <a:effectLst/>
              </a:rPr>
              <a:t> periodi di trattamento variabili</a:t>
            </a:r>
            <a:endParaRPr lang="it-IT" sz="2400" smtClean="0">
              <a:effectLst/>
            </a:endParaRPr>
          </a:p>
          <a:p>
            <a:pPr eaLnBrk="1" hangingPunct="1">
              <a:lnSpc>
                <a:spcPct val="90000"/>
              </a:lnSpc>
              <a:defRPr/>
            </a:pPr>
            <a:r>
              <a:rPr lang="it-IT" sz="2400" b="1" smtClean="0">
                <a:effectLst/>
              </a:rPr>
              <a:t> misure di outcome</a:t>
            </a:r>
            <a:endParaRPr lang="it-IT" sz="2400" smtClean="0">
              <a:effectLst/>
            </a:endParaRPr>
          </a:p>
          <a:p>
            <a:pPr lvl="1" eaLnBrk="1" hangingPunct="1">
              <a:lnSpc>
                <a:spcPct val="90000"/>
              </a:lnSpc>
              <a:defRPr/>
            </a:pPr>
            <a:r>
              <a:rPr lang="it-IT" sz="2000" b="1" smtClean="0">
                <a:effectLst/>
              </a:rPr>
              <a:t>	</a:t>
            </a:r>
            <a:r>
              <a:rPr lang="it-IT" sz="2000" b="1" smtClean="0">
                <a:solidFill>
                  <a:srgbClr val="FFFF00"/>
                </a:solidFill>
                <a:effectLst/>
              </a:rPr>
              <a:t>miglioramento  neurologico?</a:t>
            </a:r>
            <a:endParaRPr lang="it-IT" sz="2000" smtClean="0">
              <a:solidFill>
                <a:srgbClr val="FFFF00"/>
              </a:solidFill>
              <a:effectLst/>
            </a:endParaRPr>
          </a:p>
          <a:p>
            <a:pPr lvl="1" eaLnBrk="1" hangingPunct="1">
              <a:lnSpc>
                <a:spcPct val="90000"/>
              </a:lnSpc>
              <a:defRPr/>
            </a:pPr>
            <a:r>
              <a:rPr lang="it-IT" sz="2000" b="1" smtClean="0">
                <a:solidFill>
                  <a:srgbClr val="FFFF00"/>
                </a:solidFill>
                <a:effectLst/>
              </a:rPr>
              <a:t>	miglioramento funzionale?</a:t>
            </a:r>
            <a:endParaRPr lang="it-IT" sz="2000" smtClean="0">
              <a:solidFill>
                <a:srgbClr val="FFFF00"/>
              </a:solidFill>
              <a:effectLst/>
            </a:endParaRPr>
          </a:p>
          <a:p>
            <a:pPr eaLnBrk="1" hangingPunct="1">
              <a:lnSpc>
                <a:spcPct val="90000"/>
              </a:lnSpc>
              <a:defRPr/>
            </a:pPr>
            <a:r>
              <a:rPr lang="it-IT" sz="2400" b="1" smtClean="0">
                <a:effectLst/>
              </a:rPr>
              <a:t> setting</a:t>
            </a:r>
            <a:endParaRPr lang="it-IT" sz="2400" smtClean="0">
              <a:effectLst/>
            </a:endParaRPr>
          </a:p>
          <a:p>
            <a:pPr lvl="1" eaLnBrk="1" hangingPunct="1">
              <a:lnSpc>
                <a:spcPct val="90000"/>
              </a:lnSpc>
              <a:defRPr/>
            </a:pPr>
            <a:r>
              <a:rPr lang="it-IT" sz="2000" b="1" smtClean="0">
                <a:effectLst/>
              </a:rPr>
              <a:t>	</a:t>
            </a:r>
            <a:r>
              <a:rPr lang="it-IT" sz="2000" b="1" smtClean="0">
                <a:solidFill>
                  <a:srgbClr val="FFFF00"/>
                </a:solidFill>
                <a:effectLst/>
              </a:rPr>
              <a:t>regime ambulatoriale</a:t>
            </a:r>
            <a:endParaRPr lang="it-IT" sz="2000" smtClean="0">
              <a:solidFill>
                <a:srgbClr val="FFFF00"/>
              </a:solidFill>
              <a:effectLst/>
            </a:endParaRPr>
          </a:p>
          <a:p>
            <a:pPr lvl="1" eaLnBrk="1" hangingPunct="1">
              <a:lnSpc>
                <a:spcPct val="90000"/>
              </a:lnSpc>
              <a:defRPr/>
            </a:pPr>
            <a:r>
              <a:rPr lang="it-IT" sz="2000" b="1" smtClean="0">
                <a:solidFill>
                  <a:srgbClr val="FFFF00"/>
                </a:solidFill>
                <a:effectLst/>
              </a:rPr>
              <a:t>	degenza ospedaliera</a:t>
            </a:r>
            <a:endParaRPr lang="it-IT" sz="2000" smtClean="0">
              <a:solidFill>
                <a:srgbClr val="FFFF00"/>
              </a:solidFill>
              <a:effectLst/>
            </a:endParaRPr>
          </a:p>
          <a:p>
            <a:pPr lvl="1" eaLnBrk="1" hangingPunct="1">
              <a:lnSpc>
                <a:spcPct val="90000"/>
              </a:lnSpc>
              <a:defRPr/>
            </a:pPr>
            <a:r>
              <a:rPr lang="it-IT" sz="2000" b="1" smtClean="0">
                <a:solidFill>
                  <a:srgbClr val="FFFF00"/>
                </a:solidFill>
                <a:effectLst/>
              </a:rPr>
              <a:t>	domiciliare</a:t>
            </a:r>
            <a:endParaRPr lang="it-IT" sz="2000" smtClean="0">
              <a:solidFill>
                <a:srgbClr val="FFFF00"/>
              </a:solidFill>
              <a:effectLst/>
            </a:endParaRPr>
          </a:p>
          <a:p>
            <a:pPr eaLnBrk="1" hangingPunct="1">
              <a:lnSpc>
                <a:spcPct val="90000"/>
              </a:lnSpc>
              <a:buFontTx/>
              <a:buNone/>
              <a:defRPr/>
            </a:pPr>
            <a:endParaRPr lang="it-IT" sz="2400" smtClean="0">
              <a:solidFill>
                <a:srgbClr val="FFFF00"/>
              </a:solidFill>
              <a:effectLst/>
            </a:endParaRPr>
          </a:p>
          <a:p>
            <a:pPr eaLnBrk="1" hangingPunct="1">
              <a:lnSpc>
                <a:spcPct val="90000"/>
              </a:lnSpc>
              <a:defRPr/>
            </a:pPr>
            <a:endParaRPr lang="it-IT" sz="2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750" y="1844675"/>
            <a:ext cx="7920038" cy="3081338"/>
          </a:xfrm>
          <a:prstGeom prst="rect">
            <a:avLst/>
          </a:prstGeom>
          <a:noFill/>
          <a:ln w="9525">
            <a:noFill/>
            <a:miter lim="800000"/>
            <a:headEnd/>
            <a:tailEnd/>
          </a:ln>
        </p:spPr>
        <p:txBody>
          <a:bodyPr>
            <a:spAutoFit/>
          </a:bodyPr>
          <a:lstStyle/>
          <a:p>
            <a:pPr algn="ctr"/>
            <a:r>
              <a:rPr lang="it-IT" sz="2800" b="1">
                <a:solidFill>
                  <a:schemeClr val="accent2"/>
                </a:solidFill>
              </a:rPr>
              <a:t>I RISULTATI DEGLI STUDI PUBBLICATI EVIDENZIANO CHE LA SINTOMATOLOGIA </a:t>
            </a:r>
          </a:p>
          <a:p>
            <a:pPr algn="ctr"/>
            <a:r>
              <a:rPr lang="it-IT" sz="2800" b="1">
                <a:solidFill>
                  <a:schemeClr val="accent2"/>
                </a:solidFill>
              </a:rPr>
              <a:t>MOTORIA SPECIFICA DELLA </a:t>
            </a:r>
          </a:p>
          <a:p>
            <a:pPr algn="ctr"/>
            <a:r>
              <a:rPr lang="it-IT" sz="2800" b="1">
                <a:solidFill>
                  <a:schemeClr val="accent2"/>
                </a:solidFill>
              </a:rPr>
              <a:t>MALATTIA DI PARKINSON MIGLIORA </a:t>
            </a:r>
          </a:p>
          <a:p>
            <a:pPr algn="ctr"/>
            <a:r>
              <a:rPr lang="it-IT" sz="2800" b="1">
                <a:solidFill>
                  <a:schemeClr val="accent2"/>
                </a:solidFill>
              </a:rPr>
              <a:t>CON UN PROGRAMMA RIABILITATIVO </a:t>
            </a:r>
          </a:p>
          <a:p>
            <a:pPr algn="ctr"/>
            <a:r>
              <a:rPr lang="it-IT" sz="2800" b="1">
                <a:solidFill>
                  <a:schemeClr val="accent2"/>
                </a:solidFill>
              </a:rPr>
              <a:t>CHE PREVEDE INTERVENTI PRECOCI, CONTINUI E REGOLARI</a:t>
            </a:r>
            <a:endParaRPr lang="it-IT" sz="2800">
              <a:solidFill>
                <a:schemeClr val="accent2"/>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1384300"/>
          </a:xfrm>
        </p:spPr>
        <p:txBody>
          <a:bodyPr/>
          <a:lstStyle/>
          <a:p>
            <a:pPr algn="ctr" eaLnBrk="1" hangingPunct="1"/>
            <a:r>
              <a:rPr lang="it-IT" b="1" smtClean="0">
                <a:solidFill>
                  <a:schemeClr val="accent2"/>
                </a:solidFill>
                <a:effectLst/>
              </a:rPr>
              <a:t>STRATEGIE RIABILITATIVE</a:t>
            </a:r>
          </a:p>
        </p:txBody>
      </p:sp>
      <p:sp>
        <p:nvSpPr>
          <p:cNvPr id="45059" name="Rectangle 3"/>
          <p:cNvSpPr>
            <a:spLocks noGrp="1" noChangeArrowheads="1"/>
          </p:cNvSpPr>
          <p:nvPr>
            <p:ph type="body" idx="1"/>
          </p:nvPr>
        </p:nvSpPr>
        <p:spPr/>
        <p:txBody>
          <a:bodyPr/>
          <a:lstStyle/>
          <a:p>
            <a:pPr algn="ctr" eaLnBrk="1" hangingPunct="1">
              <a:lnSpc>
                <a:spcPct val="80000"/>
              </a:lnSpc>
              <a:buFontTx/>
              <a:buNone/>
              <a:defRPr/>
            </a:pPr>
            <a:r>
              <a:rPr lang="it-IT" sz="2800" b="1" smtClean="0">
                <a:effectLst/>
              </a:rPr>
              <a:t>Physical therapy and Parkinson's disease: a controlled clinical trial.</a:t>
            </a:r>
          </a:p>
          <a:p>
            <a:pPr algn="ctr" eaLnBrk="1" hangingPunct="1">
              <a:lnSpc>
                <a:spcPct val="80000"/>
              </a:lnSpc>
              <a:buFontTx/>
              <a:buNone/>
              <a:defRPr/>
            </a:pPr>
            <a:r>
              <a:rPr lang="it-IT" sz="2800" b="1" smtClean="0">
                <a:effectLst/>
              </a:rPr>
              <a:t> </a:t>
            </a:r>
            <a:r>
              <a:rPr lang="it-IT" sz="2000" b="1" smtClean="0">
                <a:effectLst/>
              </a:rPr>
              <a:t>Comella et al. Neurology. 1994; 44(3 Pt1):376-8</a:t>
            </a:r>
            <a:r>
              <a:rPr lang="it-IT" sz="2000" smtClean="0">
                <a:solidFill>
                  <a:schemeClr val="accent2"/>
                </a:solidFill>
                <a:effectLst/>
              </a:rPr>
              <a:t> </a:t>
            </a:r>
          </a:p>
          <a:p>
            <a:pPr algn="ctr" eaLnBrk="1" hangingPunct="1">
              <a:lnSpc>
                <a:spcPct val="80000"/>
              </a:lnSpc>
              <a:buFontTx/>
              <a:buNone/>
              <a:defRPr/>
            </a:pPr>
            <a:endParaRPr lang="it-IT" sz="2000" smtClean="0">
              <a:solidFill>
                <a:schemeClr val="accent2"/>
              </a:solidFill>
              <a:effectLst/>
            </a:endParaRPr>
          </a:p>
          <a:p>
            <a:pPr eaLnBrk="1" hangingPunct="1">
              <a:lnSpc>
                <a:spcPct val="80000"/>
              </a:lnSpc>
              <a:defRPr/>
            </a:pPr>
            <a:endParaRPr lang="it-IT" sz="3600" smtClean="0">
              <a:solidFill>
                <a:schemeClr val="accent2"/>
              </a:solidFill>
              <a:effectLst/>
            </a:endParaRPr>
          </a:p>
          <a:p>
            <a:pPr algn="ctr" eaLnBrk="1" hangingPunct="1">
              <a:lnSpc>
                <a:spcPct val="80000"/>
              </a:lnSpc>
              <a:buFontTx/>
              <a:buNone/>
              <a:defRPr/>
            </a:pPr>
            <a:r>
              <a:rPr lang="it-IT" sz="2800" smtClean="0">
                <a:solidFill>
                  <a:srgbClr val="FFFF00"/>
                </a:solidFill>
                <a:effectLst/>
              </a:rPr>
              <a:t>“We conclude that physical disability in moderately advanced PD</a:t>
            </a:r>
            <a:r>
              <a:rPr lang="it-IT" sz="2800" b="1" smtClean="0">
                <a:solidFill>
                  <a:srgbClr val="FFFF00"/>
                </a:solidFill>
                <a:effectLst/>
              </a:rPr>
              <a:t> </a:t>
            </a:r>
            <a:r>
              <a:rPr lang="it-IT" sz="2800" smtClean="0">
                <a:solidFill>
                  <a:srgbClr val="FFFF00"/>
                </a:solidFill>
                <a:effectLst/>
              </a:rPr>
              <a:t>objectively improves with a regular physical rehabilitation program, but this improvement is not sustained when normal activity is resumed”.</a:t>
            </a:r>
          </a:p>
          <a:p>
            <a:pPr algn="ctr" eaLnBrk="1" hangingPunct="1">
              <a:lnSpc>
                <a:spcPct val="80000"/>
              </a:lnSpc>
              <a:defRPr/>
            </a:pPr>
            <a:endParaRPr lang="it-IT" sz="2800" smtClean="0">
              <a:solidFill>
                <a:srgbClr val="FFFF00"/>
              </a:solidFill>
              <a:effectLst/>
            </a:endParaRPr>
          </a:p>
          <a:p>
            <a:pPr eaLnBrk="1" hangingPunct="1">
              <a:lnSpc>
                <a:spcPct val="80000"/>
              </a:lnSpc>
              <a:defRPr/>
            </a:pPr>
            <a:endParaRPr lang="it-IT" sz="2800" smtClean="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395288" y="457200"/>
            <a:ext cx="8280400" cy="1963738"/>
          </a:xfrm>
          <a:prstGeom prst="rect">
            <a:avLst/>
          </a:prstGeom>
          <a:noFill/>
          <a:ln w="9525">
            <a:noFill/>
            <a:miter lim="800000"/>
            <a:headEnd/>
            <a:tailEnd/>
          </a:ln>
          <a:effectLst/>
        </p:spPr>
        <p:txBody>
          <a:bodyPr anchor="ctr"/>
          <a:lstStyle/>
          <a:p>
            <a:pPr algn="ctr">
              <a:defRPr/>
            </a:pPr>
            <a:r>
              <a:rPr lang="it-IT" sz="2800" b="1">
                <a:solidFill>
                  <a:schemeClr val="accent2"/>
                </a:solidFill>
              </a:rPr>
              <a:t>Multidisciplinary rehabilitation of people with Parkinson’s disease: a randomised controlled study</a:t>
            </a:r>
            <a:r>
              <a:rPr lang="it-IT" sz="2800" b="1">
                <a:solidFill>
                  <a:schemeClr val="accent2"/>
                </a:solidFill>
                <a:effectLst>
                  <a:outerShdw blurRad="38100" dist="38100" dir="2700000" algn="tl">
                    <a:srgbClr val="000000"/>
                  </a:outerShdw>
                </a:effectLst>
              </a:rPr>
              <a:t/>
            </a:r>
            <a:br>
              <a:rPr lang="it-IT" sz="2800" b="1">
                <a:solidFill>
                  <a:schemeClr val="accent2"/>
                </a:solidFill>
                <a:effectLst>
                  <a:outerShdw blurRad="38100" dist="38100" dir="2700000" algn="tl">
                    <a:srgbClr val="000000"/>
                  </a:outerShdw>
                </a:effectLst>
              </a:rPr>
            </a:br>
            <a:r>
              <a:rPr lang="it-IT" sz="2800" b="1">
                <a:solidFill>
                  <a:schemeClr val="accent2"/>
                </a:solidFill>
                <a:effectLst>
                  <a:outerShdw blurRad="38100" dist="38100" dir="2700000" algn="tl">
                    <a:srgbClr val="000000"/>
                  </a:outerShdw>
                </a:effectLst>
              </a:rPr>
              <a:t/>
            </a:r>
            <a:br>
              <a:rPr lang="it-IT" sz="2800" b="1">
                <a:solidFill>
                  <a:schemeClr val="accent2"/>
                </a:solidFill>
                <a:effectLst>
                  <a:outerShdw blurRad="38100" dist="38100" dir="2700000" algn="tl">
                    <a:srgbClr val="000000"/>
                  </a:outerShdw>
                </a:effectLst>
              </a:rPr>
            </a:br>
            <a:r>
              <a:rPr lang="it-IT" sz="2400" b="1"/>
              <a:t>Wade DT et al.  J Neurol Neurosurg Psychiatry </a:t>
            </a:r>
            <a:r>
              <a:rPr lang="it-IT" sz="2400" b="1">
                <a:solidFill>
                  <a:schemeClr val="tx2"/>
                </a:solidFill>
              </a:rPr>
              <a:t>2003; 74:158-62</a:t>
            </a:r>
            <a:endParaRPr lang="it-IT" sz="2400" b="1"/>
          </a:p>
        </p:txBody>
      </p:sp>
      <p:sp>
        <p:nvSpPr>
          <p:cNvPr id="73733" name="Rectangle 5"/>
          <p:cNvSpPr>
            <a:spLocks noChangeArrowheads="1"/>
          </p:cNvSpPr>
          <p:nvPr/>
        </p:nvSpPr>
        <p:spPr bwMode="auto">
          <a:xfrm>
            <a:off x="685800" y="3068638"/>
            <a:ext cx="7631113" cy="2520950"/>
          </a:xfrm>
          <a:prstGeom prst="rect">
            <a:avLst/>
          </a:prstGeom>
          <a:noFill/>
          <a:ln w="9525">
            <a:noFill/>
            <a:miter lim="800000"/>
            <a:headEnd/>
            <a:tailEnd/>
          </a:ln>
          <a:effectLst/>
        </p:spPr>
        <p:txBody>
          <a:bodyPr/>
          <a:lstStyle/>
          <a:p>
            <a:pPr marL="342900" indent="-342900" algn="ctr">
              <a:spcBef>
                <a:spcPct val="20000"/>
              </a:spcBef>
              <a:buClr>
                <a:schemeClr val="hlink"/>
              </a:buClr>
              <a:buSzPct val="120000"/>
              <a:defRPr/>
            </a:pPr>
            <a:r>
              <a:rPr lang="en-US" sz="2800" b="1">
                <a:solidFill>
                  <a:srgbClr val="FFFF00"/>
                </a:solidFill>
                <a:effectLst>
                  <a:outerShdw blurRad="38100" dist="38100" dir="2700000" algn="tl">
                    <a:srgbClr val="000000"/>
                  </a:outerShdw>
                </a:effectLst>
              </a:rPr>
              <a:t>“… patients with PD decline significantly (disability, quality of life) six months after rehabilitation. Follow up treatments may be needed to maintain any benefit.”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292100"/>
            <a:ext cx="8640763" cy="1384300"/>
          </a:xfrm>
        </p:spPr>
        <p:txBody>
          <a:bodyPr/>
          <a:lstStyle/>
          <a:p>
            <a:pPr algn="ctr" eaLnBrk="1" hangingPunct="1"/>
            <a:r>
              <a:rPr lang="it-IT" sz="3200" b="1" smtClean="0">
                <a:solidFill>
                  <a:schemeClr val="accent2"/>
                </a:solidFill>
                <a:effectLst/>
              </a:rPr>
              <a:t>Alterazioni fisiopatologiche del controllo motorio nella malattia di Parkinson</a:t>
            </a:r>
          </a:p>
        </p:txBody>
      </p:sp>
      <p:sp>
        <p:nvSpPr>
          <p:cNvPr id="19459" name="Rectangle 3"/>
          <p:cNvSpPr>
            <a:spLocks noGrp="1" noChangeArrowheads="1"/>
          </p:cNvSpPr>
          <p:nvPr>
            <p:ph type="body" idx="1"/>
          </p:nvPr>
        </p:nvSpPr>
        <p:spPr>
          <a:xfrm>
            <a:off x="457200" y="2205038"/>
            <a:ext cx="8229600" cy="3814762"/>
          </a:xfrm>
        </p:spPr>
        <p:txBody>
          <a:bodyPr/>
          <a:lstStyle/>
          <a:p>
            <a:pPr eaLnBrk="1" hangingPunct="1">
              <a:lnSpc>
                <a:spcPct val="80000"/>
              </a:lnSpc>
            </a:pPr>
            <a:r>
              <a:rPr lang="it-IT" sz="2800" b="1" smtClean="0">
                <a:effectLst/>
              </a:rPr>
              <a:t>Insufficiente attivazione corticale </a:t>
            </a:r>
          </a:p>
          <a:p>
            <a:pPr eaLnBrk="1" hangingPunct="1">
              <a:lnSpc>
                <a:spcPct val="80000"/>
              </a:lnSpc>
            </a:pPr>
            <a:r>
              <a:rPr lang="it-IT" sz="2800" b="1" smtClean="0">
                <a:effectLst/>
              </a:rPr>
              <a:t>Inadeguata preparazione al movimento</a:t>
            </a:r>
          </a:p>
          <a:p>
            <a:pPr eaLnBrk="1" hangingPunct="1">
              <a:lnSpc>
                <a:spcPct val="80000"/>
              </a:lnSpc>
            </a:pPr>
            <a:r>
              <a:rPr lang="it-IT" sz="2800" b="1" smtClean="0">
                <a:effectLst/>
              </a:rPr>
              <a:t>Ritardo nell’inizio del movimento</a:t>
            </a:r>
          </a:p>
          <a:p>
            <a:pPr eaLnBrk="1" hangingPunct="1">
              <a:lnSpc>
                <a:spcPct val="80000"/>
              </a:lnSpc>
            </a:pPr>
            <a:r>
              <a:rPr lang="it-IT" sz="2800" b="1" smtClean="0">
                <a:effectLst/>
              </a:rPr>
              <a:t>Inadeguata attivazione EMG durante i movimenti semplici</a:t>
            </a:r>
          </a:p>
          <a:p>
            <a:pPr eaLnBrk="1" hangingPunct="1">
              <a:lnSpc>
                <a:spcPct val="80000"/>
              </a:lnSpc>
            </a:pPr>
            <a:r>
              <a:rPr lang="it-IT" sz="2800" b="1" smtClean="0">
                <a:effectLst/>
              </a:rPr>
              <a:t>Compromissione addizionale durante i movimenti complessi</a:t>
            </a:r>
          </a:p>
          <a:p>
            <a:pPr eaLnBrk="1" hangingPunct="1">
              <a:lnSpc>
                <a:spcPct val="80000"/>
              </a:lnSpc>
            </a:pPr>
            <a:r>
              <a:rPr lang="it-IT" sz="2800" b="1" smtClean="0">
                <a:effectLst/>
              </a:rPr>
              <a:t>Aumentata dipendenza dalle informazioni esterne</a:t>
            </a:r>
          </a:p>
          <a:p>
            <a:pPr eaLnBrk="1" hangingPunct="1">
              <a:lnSpc>
                <a:spcPct val="80000"/>
              </a:lnSpc>
              <a:buFontTx/>
              <a:buNone/>
            </a:pPr>
            <a:endParaRPr lang="it-IT" sz="2800" smtClean="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68313" y="2133600"/>
            <a:ext cx="8207375" cy="4032250"/>
          </a:xfrm>
        </p:spPr>
        <p:txBody>
          <a:bodyPr/>
          <a:lstStyle/>
          <a:p>
            <a:pPr algn="ctr" eaLnBrk="1" hangingPunct="1"/>
            <a:r>
              <a:rPr lang="it-IT" sz="3200" b="1" smtClean="0">
                <a:solidFill>
                  <a:schemeClr val="accent2"/>
                </a:solidFill>
                <a:effectLst/>
              </a:rPr>
              <a:t>Significativi aspetti della compromissione motoria nella MP (in particolare il ritardato inizio del movimento, l’ipometria, la bradicinesia) potrebbero dipendere dalla difettosa generazione di segnali interni utilizzati per svolgere stadi successivi di una corretta sequenza motoria</a:t>
            </a:r>
            <a:r>
              <a:rPr lang="it-IT" sz="2800" b="1" smtClean="0">
                <a:solidFill>
                  <a:schemeClr val="accent2"/>
                </a:solidFill>
                <a:effectLst/>
              </a:rPr>
              <a:t/>
            </a:r>
            <a:br>
              <a:rPr lang="it-IT" sz="2800" b="1" smtClean="0">
                <a:solidFill>
                  <a:schemeClr val="accent2"/>
                </a:solidFill>
                <a:effectLst/>
              </a:rPr>
            </a:br>
            <a:endParaRPr lang="it-IT" sz="2800" b="1" smtClean="0">
              <a:solidFill>
                <a:schemeClr val="accent2"/>
              </a:solidFill>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0825" y="292100"/>
            <a:ext cx="8435975" cy="1384300"/>
          </a:xfrm>
        </p:spPr>
        <p:txBody>
          <a:bodyPr/>
          <a:lstStyle/>
          <a:p>
            <a:pPr algn="ctr" eaLnBrk="1" hangingPunct="1"/>
            <a:r>
              <a:rPr lang="it-IT" sz="3200" b="1" smtClean="0">
                <a:solidFill>
                  <a:schemeClr val="accent2"/>
                </a:solidFill>
                <a:effectLst/>
              </a:rPr>
              <a:t>Strategie fisiologiche nella riabilitazione della malattia di Parkinson</a:t>
            </a:r>
          </a:p>
        </p:txBody>
      </p:sp>
      <p:sp>
        <p:nvSpPr>
          <p:cNvPr id="74755" name="Rectangle 3"/>
          <p:cNvSpPr>
            <a:spLocks noGrp="1" noChangeArrowheads="1"/>
          </p:cNvSpPr>
          <p:nvPr>
            <p:ph type="body" idx="1"/>
          </p:nvPr>
        </p:nvSpPr>
        <p:spPr/>
        <p:txBody>
          <a:bodyPr/>
          <a:lstStyle/>
          <a:p>
            <a:pPr eaLnBrk="1" hangingPunct="1">
              <a:lnSpc>
                <a:spcPct val="80000"/>
              </a:lnSpc>
              <a:defRPr/>
            </a:pPr>
            <a:r>
              <a:rPr lang="it-IT" sz="2600" b="1" smtClean="0"/>
              <a:t>Favorire l’utilizzo di un controllo motorio di tipo ‘attenzionale’ e l’attivazione mentale al fine di ridurre gli automatismi motori</a:t>
            </a:r>
          </a:p>
          <a:p>
            <a:pPr eaLnBrk="1" hangingPunct="1">
              <a:lnSpc>
                <a:spcPct val="80000"/>
              </a:lnSpc>
              <a:buFontTx/>
              <a:buNone/>
              <a:defRPr/>
            </a:pPr>
            <a:endParaRPr lang="it-IT" sz="1200" b="1" smtClean="0"/>
          </a:p>
          <a:p>
            <a:pPr eaLnBrk="1" hangingPunct="1">
              <a:lnSpc>
                <a:spcPct val="80000"/>
              </a:lnSpc>
              <a:defRPr/>
            </a:pPr>
            <a:r>
              <a:rPr lang="it-IT" sz="2600" b="1" smtClean="0"/>
              <a:t>Indurre l’apprendimento ed il mantenimento di nuove strategie motorie basate sulla suddivisione dei programmi motori in sub-componenti, al fine di evitare attività motorie complesse (simultanee  e sequenziali)</a:t>
            </a:r>
          </a:p>
          <a:p>
            <a:pPr eaLnBrk="1" hangingPunct="1">
              <a:lnSpc>
                <a:spcPct val="80000"/>
              </a:lnSpc>
              <a:defRPr/>
            </a:pPr>
            <a:endParaRPr lang="it-IT" sz="1200" b="1" smtClean="0"/>
          </a:p>
          <a:p>
            <a:pPr eaLnBrk="1" hangingPunct="1">
              <a:lnSpc>
                <a:spcPct val="80000"/>
              </a:lnSpc>
              <a:defRPr/>
            </a:pPr>
            <a:r>
              <a:rPr lang="it-IT" sz="2600" b="1" smtClean="0"/>
              <a:t>Utilizzare le informazioni sensoriali esterne (visive, uditive, etc.) per iniziare, mantenere e favorire l’attività motoria</a:t>
            </a:r>
            <a:endParaRPr lang="it-IT" sz="1200" b="1" smtClean="0"/>
          </a:p>
          <a:p>
            <a:pPr eaLnBrk="1" hangingPunct="1">
              <a:lnSpc>
                <a:spcPct val="80000"/>
              </a:lnSpc>
              <a:defRPr/>
            </a:pPr>
            <a:endParaRPr lang="it-IT"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1913" y="292100"/>
            <a:ext cx="6408737" cy="688975"/>
          </a:xfrm>
        </p:spPr>
        <p:txBody>
          <a:bodyPr/>
          <a:lstStyle/>
          <a:p>
            <a:pPr algn="ctr" eaLnBrk="1" hangingPunct="1"/>
            <a:r>
              <a:rPr lang="it-IT" sz="4000" b="1" smtClean="0">
                <a:solidFill>
                  <a:schemeClr val="accent2"/>
                </a:solidFill>
                <a:effectLst/>
              </a:rPr>
              <a:t>Disordini del Movimento</a:t>
            </a:r>
          </a:p>
        </p:txBody>
      </p:sp>
      <p:pic>
        <p:nvPicPr>
          <p:cNvPr id="4099" name="Picture 4" descr="BG_anatomia1"/>
          <p:cNvPicPr>
            <a:picLocks noChangeAspect="1" noChangeArrowheads="1"/>
          </p:cNvPicPr>
          <p:nvPr>
            <p:ph type="body" idx="1"/>
          </p:nvPr>
        </p:nvPicPr>
        <p:blipFill>
          <a:blip r:embed="rId2"/>
          <a:srcRect/>
          <a:stretch>
            <a:fillRect/>
          </a:stretch>
        </p:blipFill>
        <p:spPr>
          <a:xfrm>
            <a:off x="1619250" y="1412875"/>
            <a:ext cx="5861050" cy="3887788"/>
          </a:xfrm>
          <a:noFill/>
          <a:ln w="19050">
            <a:solidFill>
              <a:srgbClr val="FFFF00"/>
            </a:solidFill>
          </a:ln>
        </p:spPr>
      </p:pic>
      <p:sp>
        <p:nvSpPr>
          <p:cNvPr id="4100" name="Rectangle 5"/>
          <p:cNvSpPr>
            <a:spLocks noChangeArrowheads="1"/>
          </p:cNvSpPr>
          <p:nvPr/>
        </p:nvSpPr>
        <p:spPr bwMode="auto">
          <a:xfrm>
            <a:off x="179388" y="5949950"/>
            <a:ext cx="4572000" cy="641350"/>
          </a:xfrm>
          <a:prstGeom prst="rect">
            <a:avLst/>
          </a:prstGeom>
          <a:noFill/>
          <a:ln w="9525">
            <a:noFill/>
            <a:miter lim="800000"/>
            <a:headEnd/>
            <a:tailEnd/>
          </a:ln>
        </p:spPr>
        <p:txBody>
          <a:bodyPr>
            <a:spAutoFit/>
          </a:bodyPr>
          <a:lstStyle/>
          <a:p>
            <a:r>
              <a:rPr lang="it-IT" b="1"/>
              <a:t>Sindromi rigido-acinetiche</a:t>
            </a:r>
          </a:p>
          <a:p>
            <a:r>
              <a:rPr lang="it-IT" b="1" i="1">
                <a:solidFill>
                  <a:srgbClr val="FFFF00"/>
                </a:solidFill>
              </a:rPr>
              <a:t>M. di Parkinson e Parkinsonismi</a:t>
            </a:r>
          </a:p>
        </p:txBody>
      </p:sp>
      <p:sp>
        <p:nvSpPr>
          <p:cNvPr id="4101" name="Rectangle 6"/>
          <p:cNvSpPr>
            <a:spLocks noChangeArrowheads="1"/>
          </p:cNvSpPr>
          <p:nvPr/>
        </p:nvSpPr>
        <p:spPr bwMode="auto">
          <a:xfrm rot="10800000" flipV="1">
            <a:off x="5362575" y="5948363"/>
            <a:ext cx="3457575" cy="641350"/>
          </a:xfrm>
          <a:prstGeom prst="rect">
            <a:avLst/>
          </a:prstGeom>
          <a:noFill/>
          <a:ln w="9525">
            <a:noFill/>
            <a:miter lim="800000"/>
            <a:headEnd/>
            <a:tailEnd/>
          </a:ln>
        </p:spPr>
        <p:txBody>
          <a:bodyPr>
            <a:spAutoFit/>
          </a:bodyPr>
          <a:lstStyle/>
          <a:p>
            <a:r>
              <a:rPr lang="it-IT" b="1"/>
              <a:t>Sindromi ipercinetiche</a:t>
            </a:r>
          </a:p>
          <a:p>
            <a:r>
              <a:rPr lang="it-IT" b="1" i="1">
                <a:solidFill>
                  <a:srgbClr val="FFFF00"/>
                </a:solidFill>
              </a:rPr>
              <a:t>Distonia, Corea, Tic</a:t>
            </a:r>
          </a:p>
        </p:txBody>
      </p:sp>
      <p:sp>
        <p:nvSpPr>
          <p:cNvPr id="4102" name="AutoShape 9"/>
          <p:cNvSpPr>
            <a:spLocks noChangeArrowheads="1"/>
          </p:cNvSpPr>
          <p:nvPr/>
        </p:nvSpPr>
        <p:spPr bwMode="auto">
          <a:xfrm>
            <a:off x="2339975" y="5373688"/>
            <a:ext cx="215900" cy="576262"/>
          </a:xfrm>
          <a:prstGeom prst="downArrow">
            <a:avLst>
              <a:gd name="adj1" fmla="val 50000"/>
              <a:gd name="adj2" fmla="val 66728"/>
            </a:avLst>
          </a:prstGeom>
          <a:solidFill>
            <a:schemeClr val="bg1"/>
          </a:solidFill>
          <a:ln w="9525">
            <a:solidFill>
              <a:schemeClr val="tx1"/>
            </a:solidFill>
            <a:miter lim="800000"/>
            <a:headEnd/>
            <a:tailEnd/>
          </a:ln>
        </p:spPr>
        <p:txBody>
          <a:bodyPr wrap="none" anchor="ctr"/>
          <a:lstStyle/>
          <a:p>
            <a:endParaRPr lang="it-IT"/>
          </a:p>
        </p:txBody>
      </p:sp>
      <p:sp>
        <p:nvSpPr>
          <p:cNvPr id="4103" name="AutoShape 10"/>
          <p:cNvSpPr>
            <a:spLocks noChangeArrowheads="1"/>
          </p:cNvSpPr>
          <p:nvPr/>
        </p:nvSpPr>
        <p:spPr bwMode="auto">
          <a:xfrm>
            <a:off x="6588125" y="5373688"/>
            <a:ext cx="215900" cy="576262"/>
          </a:xfrm>
          <a:prstGeom prst="downArrow">
            <a:avLst>
              <a:gd name="adj1" fmla="val 50000"/>
              <a:gd name="adj2" fmla="val 66728"/>
            </a:avLst>
          </a:prstGeom>
          <a:solidFill>
            <a:schemeClr val="bg1"/>
          </a:solidFill>
          <a:ln w="9525">
            <a:solidFill>
              <a:schemeClr val="tx1"/>
            </a:solidFill>
            <a:miter lim="800000"/>
            <a:headEnd/>
            <a:tailEnd/>
          </a:ln>
        </p:spPr>
        <p:txBody>
          <a:bodyPr wrap="none" anchor="ctr"/>
          <a:lstStyle/>
          <a:p>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188913"/>
            <a:ext cx="8229600" cy="1384300"/>
          </a:xfrm>
        </p:spPr>
        <p:txBody>
          <a:bodyPr/>
          <a:lstStyle/>
          <a:p>
            <a:pPr algn="ctr" eaLnBrk="1" hangingPunct="1"/>
            <a:r>
              <a:rPr lang="it-IT" sz="4000" b="1" smtClean="0">
                <a:solidFill>
                  <a:schemeClr val="accent2"/>
                </a:solidFill>
                <a:effectLst/>
              </a:rPr>
              <a:t>Meccanismi delle informazioni [cues] sensoriali</a:t>
            </a:r>
          </a:p>
        </p:txBody>
      </p:sp>
      <p:sp>
        <p:nvSpPr>
          <p:cNvPr id="82947" name="Rectangle 3"/>
          <p:cNvSpPr>
            <a:spLocks noGrp="1" noChangeArrowheads="1"/>
          </p:cNvSpPr>
          <p:nvPr>
            <p:ph type="body" idx="1"/>
          </p:nvPr>
        </p:nvSpPr>
        <p:spPr/>
        <p:txBody>
          <a:bodyPr/>
          <a:lstStyle/>
          <a:p>
            <a:pPr eaLnBrk="1" hangingPunct="1">
              <a:lnSpc>
                <a:spcPct val="90000"/>
              </a:lnSpc>
              <a:defRPr/>
            </a:pPr>
            <a:r>
              <a:rPr lang="it-IT" sz="2800" b="1" smtClean="0"/>
              <a:t>Modifica del movimento da ‘automatico’ a controllato volontariamente</a:t>
            </a:r>
          </a:p>
          <a:p>
            <a:pPr eaLnBrk="1" hangingPunct="1">
              <a:lnSpc>
                <a:spcPct val="90000"/>
              </a:lnSpc>
              <a:defRPr/>
            </a:pPr>
            <a:endParaRPr lang="it-IT" sz="2800" b="1" smtClean="0"/>
          </a:p>
          <a:p>
            <a:pPr eaLnBrk="1" hangingPunct="1">
              <a:lnSpc>
                <a:spcPct val="90000"/>
              </a:lnSpc>
              <a:defRPr/>
            </a:pPr>
            <a:r>
              <a:rPr lang="it-IT" sz="2800" b="1" smtClean="0"/>
              <a:t>Focalizzazione dell’attenzione</a:t>
            </a:r>
          </a:p>
          <a:p>
            <a:pPr eaLnBrk="1" hangingPunct="1">
              <a:lnSpc>
                <a:spcPct val="90000"/>
              </a:lnSpc>
              <a:defRPr/>
            </a:pPr>
            <a:endParaRPr lang="it-IT" sz="2800" b="1" smtClean="0"/>
          </a:p>
          <a:p>
            <a:pPr eaLnBrk="1" hangingPunct="1">
              <a:lnSpc>
                <a:spcPct val="90000"/>
              </a:lnSpc>
              <a:defRPr/>
            </a:pPr>
            <a:r>
              <a:rPr lang="it-IT" sz="2800" b="1" smtClean="0"/>
              <a:t>Attivazione di vie motorie alternative per </a:t>
            </a:r>
            <a:r>
              <a:rPr lang="it-IT" sz="2800" b="1" smtClean="0">
                <a:effectLst/>
              </a:rPr>
              <a:t>compensare il deficit dopaminergico</a:t>
            </a:r>
          </a:p>
          <a:p>
            <a:pPr eaLnBrk="1" hangingPunct="1">
              <a:lnSpc>
                <a:spcPct val="90000"/>
              </a:lnSpc>
              <a:buFontTx/>
              <a:buNone/>
              <a:defRPr/>
            </a:pPr>
            <a:r>
              <a:rPr lang="it-IT" sz="2800" b="1" smtClean="0"/>
              <a:t>		 </a:t>
            </a:r>
            <a:r>
              <a:rPr lang="it-IT" sz="2800" b="1" smtClean="0">
                <a:latin typeface=""/>
              </a:rPr>
              <a:t>► </a:t>
            </a:r>
            <a:r>
              <a:rPr lang="it-IT" sz="2800" b="1" smtClean="0"/>
              <a:t>visuo-(cerebello)-motorie</a:t>
            </a:r>
          </a:p>
          <a:p>
            <a:pPr eaLnBrk="1" hangingPunct="1">
              <a:lnSpc>
                <a:spcPct val="90000"/>
              </a:lnSpc>
              <a:buFontTx/>
              <a:buNone/>
              <a:defRPr/>
            </a:pPr>
            <a:r>
              <a:rPr lang="it-IT" sz="2800" b="1" smtClean="0"/>
              <a:t>		 </a:t>
            </a:r>
            <a:r>
              <a:rPr lang="it-IT" sz="2800" b="1" smtClean="0">
                <a:latin typeface=""/>
              </a:rPr>
              <a:t>►</a:t>
            </a:r>
            <a:r>
              <a:rPr lang="it-IT" sz="2800" b="1" smtClean="0"/>
              <a:t> reticolo-spinali</a:t>
            </a:r>
            <a:endParaRPr lang="it-IT" sz="2800" smtClean="0"/>
          </a:p>
          <a:p>
            <a:pPr eaLnBrk="1" hangingPunct="1">
              <a:lnSpc>
                <a:spcPct val="90000"/>
              </a:lnSpc>
              <a:buFontTx/>
              <a:buNone/>
              <a:defRPr/>
            </a:pPr>
            <a:endParaRPr lang="it-IT"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388" y="188913"/>
            <a:ext cx="8785225" cy="1600200"/>
          </a:xfrm>
        </p:spPr>
        <p:txBody>
          <a:bodyPr/>
          <a:lstStyle/>
          <a:p>
            <a:pPr algn="ctr" eaLnBrk="1" hangingPunct="1">
              <a:defRPr/>
            </a:pPr>
            <a:r>
              <a:rPr lang="it-IT" sz="3600" b="1" smtClean="0">
                <a:solidFill>
                  <a:schemeClr val="accent2"/>
                </a:solidFill>
              </a:rPr>
              <a:t>Effetto </a:t>
            </a:r>
            <a:r>
              <a:rPr lang="it-IT" sz="3600" b="1" smtClean="0">
                <a:solidFill>
                  <a:schemeClr val="accent2"/>
                </a:solidFill>
                <a:effectLst/>
              </a:rPr>
              <a:t>delle informazioni [cues] sensoriali</a:t>
            </a:r>
            <a:r>
              <a:rPr lang="it-IT" sz="3600" b="1" smtClean="0">
                <a:solidFill>
                  <a:schemeClr val="accent2"/>
                </a:solidFill>
              </a:rPr>
              <a:t> sulla performance motoria</a:t>
            </a:r>
          </a:p>
        </p:txBody>
      </p:sp>
      <p:sp>
        <p:nvSpPr>
          <p:cNvPr id="83971" name="Rectangle 3"/>
          <p:cNvSpPr>
            <a:spLocks noGrp="1" noChangeArrowheads="1"/>
          </p:cNvSpPr>
          <p:nvPr>
            <p:ph type="body" idx="1"/>
          </p:nvPr>
        </p:nvSpPr>
        <p:spPr/>
        <p:txBody>
          <a:bodyPr/>
          <a:lstStyle/>
          <a:p>
            <a:pPr eaLnBrk="1" hangingPunct="1">
              <a:defRPr/>
            </a:pPr>
            <a:r>
              <a:rPr lang="it-IT" b="1" smtClean="0"/>
              <a:t>Normalizzazione della lunghezza del passo con stimoli esterni visivi</a:t>
            </a:r>
          </a:p>
          <a:p>
            <a:pPr eaLnBrk="1" hangingPunct="1">
              <a:buFontTx/>
              <a:buNone/>
              <a:defRPr/>
            </a:pPr>
            <a:r>
              <a:rPr lang="it-IT" sz="2000" b="1" smtClean="0">
                <a:latin typeface="Arial" pitchFamily="34" charset="0"/>
              </a:rPr>
              <a:t>		</a:t>
            </a:r>
            <a:endParaRPr lang="it-IT" sz="1800" b="1" smtClean="0">
              <a:latin typeface="Arial" pitchFamily="34" charset="0"/>
            </a:endParaRPr>
          </a:p>
          <a:p>
            <a:pPr eaLnBrk="1" hangingPunct="1">
              <a:defRPr/>
            </a:pPr>
            <a:r>
              <a:rPr lang="it-IT" b="1" smtClean="0"/>
              <a:t>Miglioramento della micrografia con stimoli esterni visivi</a:t>
            </a:r>
          </a:p>
          <a:p>
            <a:pPr eaLnBrk="1" hangingPunct="1">
              <a:buFontTx/>
              <a:buNone/>
              <a:defRPr/>
            </a:pPr>
            <a:r>
              <a:rPr lang="it-IT" sz="2400" b="1" smtClean="0">
                <a:latin typeface="Arial" pitchFamily="34" charset="0"/>
              </a:rPr>
              <a:t>		</a:t>
            </a:r>
            <a:endParaRPr lang="it-IT" sz="2000" b="1" smtClean="0">
              <a:latin typeface="Arial" pitchFamily="34" charset="0"/>
            </a:endParaRPr>
          </a:p>
          <a:p>
            <a:pPr eaLnBrk="1" hangingPunct="1">
              <a:defRPr/>
            </a:pPr>
            <a:r>
              <a:rPr lang="it-IT" b="1" smtClean="0"/>
              <a:t>Facilitazione del pattern del cammino con stimoli ritmici uditivi</a:t>
            </a:r>
            <a:r>
              <a:rPr lang="it-IT" sz="2000" b="1" smtClean="0">
                <a:latin typeface="Arial" pitchFamily="34" charset="0"/>
              </a:rPr>
              <a:t>		</a:t>
            </a:r>
            <a:endParaRPr lang="it-IT"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85788" y="1466850"/>
            <a:ext cx="7970837" cy="3935413"/>
          </a:xfrm>
          <a:prstGeom prst="rect">
            <a:avLst/>
          </a:prstGeom>
          <a:noFill/>
          <a:ln w="9525">
            <a:noFill/>
            <a:miter lim="800000"/>
            <a:headEnd/>
            <a:tailEnd/>
          </a:ln>
        </p:spPr>
        <p:txBody>
          <a:bodyPr wrap="none" anchor="ctr">
            <a:spAutoFit/>
          </a:bodyPr>
          <a:lstStyle/>
          <a:p>
            <a:pPr algn="ctr">
              <a:tabLst>
                <a:tab pos="914400" algn="l"/>
              </a:tabLst>
            </a:pPr>
            <a:r>
              <a:rPr lang="it-IT" sz="2800" b="1">
                <a:solidFill>
                  <a:schemeClr val="accent2"/>
                </a:solidFill>
              </a:rPr>
              <a:t>I RISULTATI DEGLI STUDI SUGGERISCONO</a:t>
            </a:r>
          </a:p>
          <a:p>
            <a:pPr algn="ctr">
              <a:tabLst>
                <a:tab pos="914400" algn="l"/>
              </a:tabLst>
            </a:pPr>
            <a:r>
              <a:rPr lang="it-IT" sz="2800" b="1">
                <a:solidFill>
                  <a:schemeClr val="accent2"/>
                </a:solidFill>
              </a:rPr>
              <a:t>L’EFFICACIA DI</a:t>
            </a:r>
          </a:p>
          <a:p>
            <a:pPr algn="ctr">
              <a:tabLst>
                <a:tab pos="914400" algn="l"/>
              </a:tabLst>
            </a:pPr>
            <a:r>
              <a:rPr lang="it-IT" sz="2800" b="1">
                <a:solidFill>
                  <a:schemeClr val="accent2"/>
                </a:solidFill>
              </a:rPr>
              <a:t> UN PROGRAMMA RIABILITATIVO</a:t>
            </a:r>
          </a:p>
          <a:p>
            <a:pPr algn="ctr">
              <a:tabLst>
                <a:tab pos="914400" algn="l"/>
              </a:tabLst>
            </a:pPr>
            <a:r>
              <a:rPr lang="it-IT" sz="2800" b="1">
                <a:solidFill>
                  <a:schemeClr val="accent2"/>
                </a:solidFill>
              </a:rPr>
              <a:t> BASATO SU ESERCIZI PER:</a:t>
            </a:r>
          </a:p>
          <a:p>
            <a:pPr algn="ctr">
              <a:tabLst>
                <a:tab pos="914400" algn="l"/>
              </a:tabLst>
            </a:pPr>
            <a:endParaRPr lang="it-IT" sz="2800">
              <a:solidFill>
                <a:schemeClr val="accent2"/>
              </a:solidFill>
            </a:endParaRPr>
          </a:p>
          <a:p>
            <a:pPr algn="ctr">
              <a:buFontTx/>
              <a:buChar char="•"/>
              <a:tabLst>
                <a:tab pos="914400" algn="l"/>
              </a:tabLst>
            </a:pPr>
            <a:r>
              <a:rPr lang="it-IT" sz="2800" b="1"/>
              <a:t> EQUILIBRIO</a:t>
            </a:r>
            <a:endParaRPr lang="it-IT" sz="2800"/>
          </a:p>
          <a:p>
            <a:pPr algn="ctr">
              <a:buFontTx/>
              <a:buChar char="•"/>
              <a:tabLst>
                <a:tab pos="914400" algn="l"/>
              </a:tabLst>
            </a:pPr>
            <a:r>
              <a:rPr lang="it-IT" sz="2800" b="1"/>
              <a:t> DEAMBULAZIONE</a:t>
            </a:r>
            <a:endParaRPr lang="it-IT" sz="2800"/>
          </a:p>
          <a:p>
            <a:pPr algn="ctr">
              <a:buFontTx/>
              <a:buChar char="•"/>
              <a:tabLst>
                <a:tab pos="914400" algn="l"/>
              </a:tabLst>
            </a:pPr>
            <a:r>
              <a:rPr lang="it-IT" sz="2800" b="1"/>
              <a:t> RESISTENZA MUSCOLARE</a:t>
            </a:r>
            <a:endParaRPr lang="it-IT" sz="2800"/>
          </a:p>
          <a:p>
            <a:pPr algn="ctr">
              <a:buFontTx/>
              <a:buChar char="•"/>
              <a:tabLst>
                <a:tab pos="914400" algn="l"/>
              </a:tabLst>
            </a:pPr>
            <a:r>
              <a:rPr lang="it-IT" sz="2800" b="1"/>
              <a:t> ARTICOLARITA’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it-IT" b="1" smtClean="0">
                <a:solidFill>
                  <a:schemeClr val="accent2"/>
                </a:solidFill>
                <a:effectLst/>
              </a:rPr>
              <a:t>EQUILIBRIO</a:t>
            </a:r>
          </a:p>
        </p:txBody>
      </p:sp>
      <p:sp>
        <p:nvSpPr>
          <p:cNvPr id="40963" name="Rectangle 3"/>
          <p:cNvSpPr>
            <a:spLocks noGrp="1" noChangeArrowheads="1"/>
          </p:cNvSpPr>
          <p:nvPr>
            <p:ph type="body" idx="1"/>
          </p:nvPr>
        </p:nvSpPr>
        <p:spPr>
          <a:xfrm>
            <a:off x="468313" y="2205038"/>
            <a:ext cx="8229600" cy="4114800"/>
          </a:xfrm>
        </p:spPr>
        <p:txBody>
          <a:bodyPr/>
          <a:lstStyle/>
          <a:p>
            <a:pPr algn="ctr" eaLnBrk="1" hangingPunct="1">
              <a:buFontTx/>
              <a:buNone/>
              <a:defRPr/>
            </a:pPr>
            <a:r>
              <a:rPr lang="it-IT" sz="2400" b="1" smtClean="0">
                <a:effectLst/>
              </a:rPr>
              <a:t>The effect of physical therapy on balance of patients with Parkinson's disease</a:t>
            </a:r>
            <a:endParaRPr lang="it-IT" sz="2400" smtClean="0">
              <a:effectLst/>
            </a:endParaRPr>
          </a:p>
          <a:p>
            <a:pPr algn="ctr" eaLnBrk="1" hangingPunct="1">
              <a:buFontTx/>
              <a:buNone/>
              <a:defRPr/>
            </a:pPr>
            <a:r>
              <a:rPr lang="it-IT" sz="1800" b="1" smtClean="0">
                <a:effectLst/>
              </a:rPr>
              <a:t>Stankovic I. Int J Rehabil Res. 2004;  27:53-7</a:t>
            </a:r>
          </a:p>
          <a:p>
            <a:pPr algn="ctr" eaLnBrk="1" hangingPunct="1">
              <a:buFontTx/>
              <a:buNone/>
              <a:defRPr/>
            </a:pPr>
            <a:endParaRPr lang="it-IT" sz="1800" b="1" smtClean="0">
              <a:effectLst/>
            </a:endParaRPr>
          </a:p>
          <a:p>
            <a:pPr eaLnBrk="1" hangingPunct="1">
              <a:buFontTx/>
              <a:buNone/>
              <a:defRPr/>
            </a:pPr>
            <a:endParaRPr lang="it-IT" sz="1800" b="1" smtClean="0">
              <a:solidFill>
                <a:schemeClr val="accent2"/>
              </a:solidFill>
              <a:effectLst/>
            </a:endParaRPr>
          </a:p>
          <a:p>
            <a:pPr algn="ctr" eaLnBrk="1" hangingPunct="1">
              <a:buFontTx/>
              <a:buNone/>
              <a:defRPr/>
            </a:pPr>
            <a:r>
              <a:rPr lang="it-IT" sz="2400" b="1" smtClean="0">
                <a:solidFill>
                  <a:srgbClr val="FFFF00"/>
                </a:solidFill>
                <a:effectLst/>
              </a:rPr>
              <a:t>“Systematic application of physical therapy,</a:t>
            </a:r>
          </a:p>
          <a:p>
            <a:pPr algn="ctr" eaLnBrk="1" hangingPunct="1">
              <a:buFontTx/>
              <a:buNone/>
              <a:defRPr/>
            </a:pPr>
            <a:r>
              <a:rPr lang="it-IT" sz="2400" b="1" smtClean="0">
                <a:solidFill>
                  <a:srgbClr val="FFFF00"/>
                </a:solidFill>
                <a:effectLst/>
              </a:rPr>
              <a:t> as part of team treatment, improves the balance of patients with Parkinson's disease”</a:t>
            </a:r>
            <a:r>
              <a:rPr lang="it-IT" b="1" smtClean="0">
                <a:solidFill>
                  <a:srgbClr val="FFFF00"/>
                </a:solidFill>
                <a:effectLst/>
              </a:rPr>
              <a:t>.</a:t>
            </a:r>
            <a:endParaRPr lang="it-IT" smtClean="0">
              <a:solidFill>
                <a:srgbClr val="FFFF00"/>
              </a:solidFill>
              <a:effectLst/>
            </a:endParaRPr>
          </a:p>
          <a:p>
            <a:pPr eaLnBrk="1" hangingPunct="1">
              <a:defRPr/>
            </a:pPr>
            <a:endParaRPr lang="it-IT" sz="1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it-IT" b="1" smtClean="0">
                <a:solidFill>
                  <a:schemeClr val="accent2"/>
                </a:solidFill>
                <a:effectLst/>
              </a:rPr>
              <a:t>DEAMBULAZIONE</a:t>
            </a:r>
          </a:p>
        </p:txBody>
      </p:sp>
      <p:sp>
        <p:nvSpPr>
          <p:cNvPr id="41987" name="Rectangle 3"/>
          <p:cNvSpPr>
            <a:spLocks noGrp="1" noChangeArrowheads="1"/>
          </p:cNvSpPr>
          <p:nvPr>
            <p:ph type="body" idx="1"/>
          </p:nvPr>
        </p:nvSpPr>
        <p:spPr>
          <a:xfrm>
            <a:off x="468313" y="2276475"/>
            <a:ext cx="8229600" cy="4114800"/>
          </a:xfrm>
        </p:spPr>
        <p:txBody>
          <a:bodyPr/>
          <a:lstStyle/>
          <a:p>
            <a:pPr algn="ctr" eaLnBrk="1" hangingPunct="1">
              <a:buFontTx/>
              <a:buNone/>
              <a:defRPr/>
            </a:pPr>
            <a:r>
              <a:rPr lang="it-IT" sz="2400" b="1" smtClean="0"/>
              <a:t>Cueing training in the home improves gait-related mobility in Parkinson's disease: the RESCUE trial.</a:t>
            </a:r>
          </a:p>
          <a:p>
            <a:pPr algn="ctr" eaLnBrk="1" hangingPunct="1">
              <a:buFontTx/>
              <a:buNone/>
              <a:defRPr/>
            </a:pPr>
            <a:r>
              <a:rPr lang="it-IT" sz="1800" b="1" smtClean="0"/>
              <a:t>Nieuwboer A. et al. J Neurol Neurosurg Psychiatry 2007;</a:t>
            </a:r>
          </a:p>
          <a:p>
            <a:pPr algn="ctr" eaLnBrk="1" hangingPunct="1">
              <a:buFontTx/>
              <a:buNone/>
              <a:defRPr/>
            </a:pPr>
            <a:r>
              <a:rPr lang="it-IT" sz="1800" b="1" smtClean="0"/>
              <a:t> 78:134-40</a:t>
            </a:r>
            <a:endParaRPr lang="it-IT" sz="1800" smtClean="0"/>
          </a:p>
          <a:p>
            <a:pPr algn="ctr" eaLnBrk="1" hangingPunct="1">
              <a:defRPr/>
            </a:pPr>
            <a:endParaRPr lang="it-IT" sz="1800" smtClean="0"/>
          </a:p>
          <a:p>
            <a:pPr algn="ctr" eaLnBrk="1" hangingPunct="1">
              <a:buFontTx/>
              <a:buNone/>
              <a:defRPr/>
            </a:pPr>
            <a:endParaRPr lang="it-IT" sz="1800" smtClean="0">
              <a:solidFill>
                <a:schemeClr val="accent2"/>
              </a:solidFill>
            </a:endParaRPr>
          </a:p>
          <a:p>
            <a:pPr algn="ctr" eaLnBrk="1" hangingPunct="1">
              <a:buFontTx/>
              <a:buNone/>
              <a:defRPr/>
            </a:pPr>
            <a:r>
              <a:rPr lang="it-IT" sz="2400" b="1" smtClean="0">
                <a:solidFill>
                  <a:srgbClr val="FFFF00"/>
                </a:solidFill>
              </a:rPr>
              <a:t>“Cueing training may be a useful therapeutic adjunct to the overall management of gait disturbance in Parkinson's disease”. </a:t>
            </a:r>
          </a:p>
          <a:p>
            <a:pPr algn="ctr" eaLnBrk="1" hangingPunct="1">
              <a:buFontTx/>
              <a:buNone/>
              <a:defRPr/>
            </a:pPr>
            <a:endParaRPr lang="it-IT" sz="2400" b="1" smtClean="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it-IT" b="1" smtClean="0">
                <a:solidFill>
                  <a:schemeClr val="accent2"/>
                </a:solidFill>
                <a:effectLst/>
              </a:rPr>
              <a:t>RESISTENZA MUSCOLARE</a:t>
            </a:r>
          </a:p>
        </p:txBody>
      </p:sp>
      <p:sp>
        <p:nvSpPr>
          <p:cNvPr id="43011" name="Rectangle 3"/>
          <p:cNvSpPr>
            <a:spLocks noGrp="1" noChangeArrowheads="1"/>
          </p:cNvSpPr>
          <p:nvPr>
            <p:ph type="body" idx="1"/>
          </p:nvPr>
        </p:nvSpPr>
        <p:spPr>
          <a:xfrm>
            <a:off x="468313" y="2205038"/>
            <a:ext cx="8229600" cy="4114800"/>
          </a:xfrm>
        </p:spPr>
        <p:txBody>
          <a:bodyPr/>
          <a:lstStyle/>
          <a:p>
            <a:pPr algn="ctr" eaLnBrk="1" hangingPunct="1">
              <a:lnSpc>
                <a:spcPct val="90000"/>
              </a:lnSpc>
              <a:buFontTx/>
              <a:buNone/>
              <a:defRPr/>
            </a:pPr>
            <a:r>
              <a:rPr lang="it-IT" sz="2400" b="1" smtClean="0">
                <a:effectLst/>
              </a:rPr>
              <a:t>Efficacy of a physical therapy program in patients with Parkinson's disease: a randomized controlled trial</a:t>
            </a:r>
            <a:r>
              <a:rPr lang="it-IT" sz="2000" b="1" smtClean="0">
                <a:effectLst/>
              </a:rPr>
              <a:t>.</a:t>
            </a:r>
          </a:p>
          <a:p>
            <a:pPr algn="ctr" eaLnBrk="1" hangingPunct="1">
              <a:lnSpc>
                <a:spcPct val="90000"/>
              </a:lnSpc>
              <a:buFontTx/>
              <a:buNone/>
              <a:defRPr/>
            </a:pPr>
            <a:r>
              <a:rPr lang="it-IT" sz="1800" b="1" smtClean="0">
                <a:effectLst/>
              </a:rPr>
              <a:t>Ellis T. et al. Arch Phys Med Rehabil 2005; 86:626-32</a:t>
            </a:r>
          </a:p>
          <a:p>
            <a:pPr algn="ctr" eaLnBrk="1" hangingPunct="1">
              <a:lnSpc>
                <a:spcPct val="90000"/>
              </a:lnSpc>
              <a:buFontTx/>
              <a:buNone/>
              <a:defRPr/>
            </a:pPr>
            <a:endParaRPr lang="it-IT" sz="1800" b="1" smtClean="0">
              <a:effectLst/>
            </a:endParaRPr>
          </a:p>
          <a:p>
            <a:pPr algn="ctr" eaLnBrk="1" hangingPunct="1">
              <a:lnSpc>
                <a:spcPct val="90000"/>
              </a:lnSpc>
              <a:buFontTx/>
              <a:buNone/>
              <a:defRPr/>
            </a:pPr>
            <a:endParaRPr lang="it-IT" sz="1800" b="1" smtClean="0">
              <a:effectLst/>
            </a:endParaRPr>
          </a:p>
          <a:p>
            <a:pPr algn="ctr" eaLnBrk="1" hangingPunct="1">
              <a:lnSpc>
                <a:spcPct val="90000"/>
              </a:lnSpc>
              <a:buFontTx/>
              <a:buNone/>
              <a:defRPr/>
            </a:pPr>
            <a:r>
              <a:rPr lang="it-IT" sz="2400" b="1" smtClean="0">
                <a:solidFill>
                  <a:srgbClr val="FFFF00"/>
                </a:solidFill>
                <a:effectLst/>
              </a:rPr>
              <a:t>“People with PD derive benefits in the short term from PT group treatment, in addition to their MT, for quality of life related to mobility”.</a:t>
            </a:r>
            <a:r>
              <a:rPr lang="it-IT" sz="2400" smtClean="0">
                <a:effectLst/>
              </a:rPr>
              <a:t> </a:t>
            </a:r>
            <a:endParaRPr lang="it-IT" sz="2400" b="1" smtClean="0">
              <a:solidFill>
                <a:schemeClr val="accent2"/>
              </a:solidFill>
              <a:effectLst/>
            </a:endParaRPr>
          </a:p>
          <a:p>
            <a:pPr algn="ctr" eaLnBrk="1" hangingPunct="1">
              <a:lnSpc>
                <a:spcPct val="90000"/>
              </a:lnSpc>
              <a:buFontTx/>
              <a:buNone/>
              <a:defRPr/>
            </a:pPr>
            <a:endParaRPr lang="it-IT" sz="2400" b="1" smtClean="0">
              <a:solidFill>
                <a:schemeClr val="accent2"/>
              </a:solidFill>
              <a:effectLst/>
            </a:endParaRPr>
          </a:p>
          <a:p>
            <a:pPr algn="ctr" eaLnBrk="1" hangingPunct="1">
              <a:lnSpc>
                <a:spcPct val="90000"/>
              </a:lnSpc>
              <a:buFontTx/>
              <a:buNone/>
              <a:defRPr/>
            </a:pPr>
            <a:r>
              <a:rPr lang="it-IT" sz="2000" b="1" smtClean="0">
                <a:solidFill>
                  <a:schemeClr val="accent2"/>
                </a:solidFill>
                <a:hlinkClick r:id="rId2"/>
              </a:rPr>
              <a:t> </a:t>
            </a:r>
            <a:endParaRPr lang="it-IT" sz="2000" b="1" smtClean="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it-IT" b="1" smtClean="0">
                <a:solidFill>
                  <a:schemeClr val="accent2"/>
                </a:solidFill>
                <a:effectLst/>
              </a:rPr>
              <a:t>ARTICOLARITA’</a:t>
            </a:r>
          </a:p>
        </p:txBody>
      </p:sp>
      <p:sp>
        <p:nvSpPr>
          <p:cNvPr id="28675" name="Rectangle 3"/>
          <p:cNvSpPr>
            <a:spLocks noGrp="1" noChangeArrowheads="1"/>
          </p:cNvSpPr>
          <p:nvPr>
            <p:ph type="body" idx="1"/>
          </p:nvPr>
        </p:nvSpPr>
        <p:spPr>
          <a:xfrm>
            <a:off x="468313" y="2276475"/>
            <a:ext cx="8229600" cy="4114800"/>
          </a:xfrm>
        </p:spPr>
        <p:txBody>
          <a:bodyPr/>
          <a:lstStyle/>
          <a:p>
            <a:pPr algn="ctr" eaLnBrk="1" hangingPunct="1">
              <a:buFontTx/>
              <a:buNone/>
            </a:pPr>
            <a:r>
              <a:rPr lang="it-IT" sz="2400" b="1" smtClean="0">
                <a:effectLst/>
              </a:rPr>
              <a:t>Is physical exercise beneficial for persons with Parkinson's disease?</a:t>
            </a:r>
          </a:p>
          <a:p>
            <a:pPr algn="ctr" eaLnBrk="1" hangingPunct="1">
              <a:buFontTx/>
              <a:buNone/>
            </a:pPr>
            <a:r>
              <a:rPr lang="it-IT" sz="1800" b="1" smtClean="0">
                <a:effectLst/>
              </a:rPr>
              <a:t>Crizzle AM et al. Clin J Sport Med 2006; 16:422-5</a:t>
            </a:r>
            <a:endParaRPr lang="it-IT" sz="1800" b="1" smtClean="0">
              <a:solidFill>
                <a:schemeClr val="bg2"/>
              </a:solidFill>
              <a:effectLst/>
            </a:endParaRPr>
          </a:p>
          <a:p>
            <a:pPr algn="ctr" eaLnBrk="1" hangingPunct="1">
              <a:buFontTx/>
              <a:buNone/>
            </a:pPr>
            <a:endParaRPr lang="it-IT" sz="1800" b="1" smtClean="0">
              <a:solidFill>
                <a:schemeClr val="bg2"/>
              </a:solidFill>
              <a:effectLst/>
            </a:endParaRPr>
          </a:p>
          <a:p>
            <a:pPr algn="ctr" eaLnBrk="1" hangingPunct="1">
              <a:buFontTx/>
              <a:buNone/>
            </a:pPr>
            <a:endParaRPr lang="it-IT" sz="1800" b="1" smtClean="0">
              <a:solidFill>
                <a:schemeClr val="accent2"/>
              </a:solidFill>
              <a:effectLst/>
            </a:endParaRPr>
          </a:p>
          <a:p>
            <a:pPr algn="ctr" eaLnBrk="1" hangingPunct="1">
              <a:buFontTx/>
              <a:buNone/>
            </a:pPr>
            <a:r>
              <a:rPr lang="it-IT" sz="2400" b="1" smtClean="0">
                <a:solidFill>
                  <a:srgbClr val="FFFF00"/>
                </a:solidFill>
                <a:effectLst/>
              </a:rPr>
              <a:t>“The results of the present research synthesis support the hypothesis that patients with PD improve their physical performance and activities of daily living through exercise”.</a:t>
            </a:r>
            <a:r>
              <a:rPr lang="it-IT" sz="2400" smtClean="0">
                <a:solidFill>
                  <a:srgbClr val="FFFF00"/>
                </a:solidFill>
                <a:effectLs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913"/>
            <a:ext cx="8229600" cy="1384300"/>
          </a:xfrm>
        </p:spPr>
        <p:txBody>
          <a:bodyPr/>
          <a:lstStyle/>
          <a:p>
            <a:pPr algn="ctr" eaLnBrk="1" hangingPunct="1"/>
            <a:r>
              <a:rPr lang="it-IT" sz="3200" b="1" smtClean="0">
                <a:solidFill>
                  <a:schemeClr val="accent2"/>
                </a:solidFill>
                <a:effectLst/>
              </a:rPr>
              <a:t>La malattia di Parkinson potrebbe essere trattata senza farmaci ?</a:t>
            </a:r>
            <a:br>
              <a:rPr lang="it-IT" sz="3200" b="1" smtClean="0">
                <a:solidFill>
                  <a:schemeClr val="accent2"/>
                </a:solidFill>
                <a:effectLst/>
              </a:rPr>
            </a:br>
            <a:endParaRPr lang="it-IT" sz="3200" b="1" smtClean="0">
              <a:solidFill>
                <a:schemeClr val="accent2"/>
              </a:solidFill>
              <a:effectLst/>
            </a:endParaRPr>
          </a:p>
        </p:txBody>
      </p:sp>
      <p:sp>
        <p:nvSpPr>
          <p:cNvPr id="47107" name="Rectangle 3"/>
          <p:cNvSpPr>
            <a:spLocks noGrp="1" noChangeArrowheads="1"/>
          </p:cNvSpPr>
          <p:nvPr>
            <p:ph type="body" idx="1"/>
          </p:nvPr>
        </p:nvSpPr>
        <p:spPr>
          <a:xfrm>
            <a:off x="468313" y="2133600"/>
            <a:ext cx="8229600" cy="4114800"/>
          </a:xfrm>
        </p:spPr>
        <p:txBody>
          <a:bodyPr/>
          <a:lstStyle/>
          <a:p>
            <a:pPr algn="ctr" eaLnBrk="1" hangingPunct="1">
              <a:lnSpc>
                <a:spcPct val="80000"/>
              </a:lnSpc>
              <a:buFontTx/>
              <a:buNone/>
              <a:defRPr/>
            </a:pPr>
            <a:r>
              <a:rPr lang="it-IT" sz="2400" b="1" smtClean="0">
                <a:effectLst/>
              </a:rPr>
              <a:t>“Exercise Prevents Parkinson's Symptoms In Lab Model Mimicking Human Form Of The Disease”</a:t>
            </a:r>
          </a:p>
          <a:p>
            <a:pPr algn="ctr" eaLnBrk="1" hangingPunct="1">
              <a:lnSpc>
                <a:spcPct val="80000"/>
              </a:lnSpc>
              <a:buFontTx/>
              <a:buNone/>
              <a:defRPr/>
            </a:pPr>
            <a:endParaRPr lang="it-IT" sz="2400" b="1" smtClean="0">
              <a:effectLst/>
            </a:endParaRPr>
          </a:p>
          <a:p>
            <a:pPr eaLnBrk="1" hangingPunct="1">
              <a:lnSpc>
                <a:spcPct val="80000"/>
              </a:lnSpc>
              <a:defRPr/>
            </a:pPr>
            <a:r>
              <a:rPr lang="it-IT" sz="2000" smtClean="0">
                <a:solidFill>
                  <a:srgbClr val="FFFF00"/>
                </a:solidFill>
                <a:effectLst/>
              </a:rPr>
              <a:t>Uno studio eseguito presso il Saint Jude Children's Research Hospital ha mostrato che un programma di esercizio fisico continuo per almeno 3 mesi ha bloccato la morte delle cellule nervose nella sostanza nera indotta dalla iniezione di MPTP nel topo</a:t>
            </a:r>
          </a:p>
          <a:p>
            <a:pPr eaLnBrk="1" hangingPunct="1">
              <a:lnSpc>
                <a:spcPct val="80000"/>
              </a:lnSpc>
              <a:buFontTx/>
              <a:buNone/>
              <a:defRPr/>
            </a:pPr>
            <a:endParaRPr lang="it-IT" sz="2000" smtClean="0">
              <a:solidFill>
                <a:srgbClr val="FFFF00"/>
              </a:solidFill>
              <a:effectLst/>
            </a:endParaRPr>
          </a:p>
          <a:p>
            <a:pPr eaLnBrk="1" hangingPunct="1">
              <a:lnSpc>
                <a:spcPct val="80000"/>
              </a:lnSpc>
              <a:defRPr/>
            </a:pPr>
            <a:r>
              <a:rPr lang="it-IT" sz="2000" smtClean="0">
                <a:solidFill>
                  <a:srgbClr val="FFFF00"/>
                </a:solidFill>
                <a:effectLst/>
              </a:rPr>
              <a:t>E’ stato ipotizzato che l’effetto protettivo dell’esercizio sia dovuto all’aumento della produzione di un fattore di crescita, il GDNF [fattore neurotrofico derivato dalle cellule gliali] nel cervello</a:t>
            </a:r>
          </a:p>
          <a:p>
            <a:pPr eaLnBrk="1" hangingPunct="1">
              <a:lnSpc>
                <a:spcPct val="80000"/>
              </a:lnSpc>
              <a:buFontTx/>
              <a:buNone/>
              <a:defRPr/>
            </a:pPr>
            <a:endParaRPr lang="it-IT" sz="2000" smtClean="0">
              <a:solidFill>
                <a:srgbClr val="FFFF00"/>
              </a:solidFill>
              <a:effectLst/>
            </a:endParaRPr>
          </a:p>
          <a:p>
            <a:pPr eaLnBrk="1" hangingPunct="1">
              <a:lnSpc>
                <a:spcPct val="80000"/>
              </a:lnSpc>
              <a:defRPr/>
            </a:pPr>
            <a:r>
              <a:rPr lang="it-IT" sz="2000" smtClean="0">
                <a:solidFill>
                  <a:srgbClr val="FFFF00"/>
                </a:solidFill>
                <a:effectLst/>
              </a:rPr>
              <a:t>Questi rilievi suggeriscono che l’esercizio possa anche proteggere l’uomo dallo stesso tipo di danno indotto da tossine ambientali</a:t>
            </a:r>
            <a:endParaRPr lang="it-IT" sz="1600" b="1" smtClean="0">
              <a:solidFill>
                <a:srgbClr val="FFFF00"/>
              </a:solidFill>
              <a:effectLst/>
            </a:endParaRPr>
          </a:p>
          <a:p>
            <a:pPr eaLnBrk="1" hangingPunct="1">
              <a:lnSpc>
                <a:spcPct val="80000"/>
              </a:lnSpc>
              <a:buFontTx/>
              <a:buNone/>
              <a:defRPr/>
            </a:pPr>
            <a:endParaRPr lang="it-IT" sz="1600" smtClean="0">
              <a:solidFill>
                <a:srgbClr val="FFFF00"/>
              </a:solidFill>
              <a:effectLst/>
            </a:endParaRPr>
          </a:p>
          <a:p>
            <a:pPr algn="ctr" eaLnBrk="1" hangingPunct="1">
              <a:lnSpc>
                <a:spcPct val="80000"/>
              </a:lnSpc>
              <a:buFontTx/>
              <a:buNone/>
              <a:defRPr/>
            </a:pPr>
            <a:endParaRPr lang="it-IT" sz="1600" smtClean="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92100"/>
            <a:ext cx="8229600" cy="1192213"/>
          </a:xfrm>
        </p:spPr>
        <p:txBody>
          <a:bodyPr/>
          <a:lstStyle/>
          <a:p>
            <a:pPr algn="ctr" eaLnBrk="1" hangingPunct="1"/>
            <a:r>
              <a:rPr lang="it-IT" sz="3600" b="1" smtClean="0">
                <a:solidFill>
                  <a:schemeClr val="accent2"/>
                </a:solidFill>
                <a:effectLst/>
              </a:rPr>
              <a:t>Malattia di Parkinson</a:t>
            </a:r>
            <a:br>
              <a:rPr lang="it-IT" sz="3600" b="1" smtClean="0">
                <a:solidFill>
                  <a:schemeClr val="accent2"/>
                </a:solidFill>
                <a:effectLst/>
              </a:rPr>
            </a:br>
            <a:r>
              <a:rPr lang="it-IT" sz="3200" b="1" smtClean="0">
                <a:solidFill>
                  <a:schemeClr val="accent2"/>
                </a:solidFill>
                <a:effectLst/>
              </a:rPr>
              <a:t>Principi di trattamento fisioterapico</a:t>
            </a:r>
          </a:p>
        </p:txBody>
      </p:sp>
      <p:sp>
        <p:nvSpPr>
          <p:cNvPr id="17411" name="Rectangle 3"/>
          <p:cNvSpPr>
            <a:spLocks noGrp="1" noChangeArrowheads="1"/>
          </p:cNvSpPr>
          <p:nvPr>
            <p:ph type="body" idx="1"/>
          </p:nvPr>
        </p:nvSpPr>
        <p:spPr>
          <a:xfrm>
            <a:off x="468313" y="1989138"/>
            <a:ext cx="8229600" cy="3822700"/>
          </a:xfrm>
        </p:spPr>
        <p:txBody>
          <a:bodyPr/>
          <a:lstStyle/>
          <a:p>
            <a:pPr eaLnBrk="1" hangingPunct="1">
              <a:lnSpc>
                <a:spcPct val="90000"/>
              </a:lnSpc>
              <a:defRPr/>
            </a:pPr>
            <a:r>
              <a:rPr lang="it-IT" sz="2400" smtClean="0"/>
              <a:t>Programma precoce di prevenzione</a:t>
            </a:r>
          </a:p>
          <a:p>
            <a:pPr eaLnBrk="1" hangingPunct="1">
              <a:lnSpc>
                <a:spcPct val="90000"/>
              </a:lnSpc>
              <a:defRPr/>
            </a:pPr>
            <a:r>
              <a:rPr lang="it-IT" sz="2400" smtClean="0"/>
              <a:t>Identificazione priorità di trattamento e monitoraggio dei progressi</a:t>
            </a:r>
          </a:p>
          <a:p>
            <a:pPr eaLnBrk="1" hangingPunct="1">
              <a:lnSpc>
                <a:spcPct val="90000"/>
              </a:lnSpc>
              <a:defRPr/>
            </a:pPr>
            <a:r>
              <a:rPr lang="it-IT" sz="2400" smtClean="0"/>
              <a:t>Intervento mirato su specifico deterioramento</a:t>
            </a:r>
          </a:p>
          <a:p>
            <a:pPr eaLnBrk="1" hangingPunct="1">
              <a:lnSpc>
                <a:spcPct val="90000"/>
              </a:lnSpc>
              <a:defRPr/>
            </a:pPr>
            <a:r>
              <a:rPr lang="it-IT" sz="2400" smtClean="0"/>
              <a:t>Apprendimento psico-motorio per deficit motori</a:t>
            </a:r>
          </a:p>
          <a:p>
            <a:pPr eaLnBrk="1" hangingPunct="1">
              <a:lnSpc>
                <a:spcPct val="90000"/>
              </a:lnSpc>
              <a:defRPr/>
            </a:pPr>
            <a:r>
              <a:rPr lang="it-IT" sz="2400" smtClean="0"/>
              <a:t>Coinvolgimento dei familiari per migliorare la compliance e la motivazione</a:t>
            </a:r>
          </a:p>
          <a:p>
            <a:pPr eaLnBrk="1" hangingPunct="1">
              <a:lnSpc>
                <a:spcPct val="90000"/>
              </a:lnSpc>
              <a:defRPr/>
            </a:pPr>
            <a:r>
              <a:rPr lang="it-IT" sz="2400" smtClean="0"/>
              <a:t>Identificazione dei bisogni e informazione sulla MP</a:t>
            </a:r>
          </a:p>
          <a:p>
            <a:pPr eaLnBrk="1" hangingPunct="1">
              <a:lnSpc>
                <a:spcPct val="90000"/>
              </a:lnSpc>
              <a:defRPr/>
            </a:pPr>
            <a:r>
              <a:rPr lang="it-IT" sz="2400" smtClean="0"/>
              <a:t>Insegnamento di tecniche di trattamento ai familiari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9750" y="188913"/>
            <a:ext cx="8318500" cy="1066800"/>
          </a:xfrm>
          <a:prstGeom prst="rect">
            <a:avLst/>
          </a:prstGeom>
          <a:noFill/>
          <a:ln w="9525">
            <a:noFill/>
            <a:miter lim="800000"/>
            <a:headEnd/>
            <a:tailEnd/>
          </a:ln>
        </p:spPr>
        <p:txBody>
          <a:bodyPr>
            <a:spAutoFit/>
          </a:bodyPr>
          <a:lstStyle/>
          <a:p>
            <a:pPr algn="ctr"/>
            <a:r>
              <a:rPr lang="it-IT" sz="3200" b="1">
                <a:solidFill>
                  <a:schemeClr val="accent2"/>
                </a:solidFill>
                <a:latin typeface="Arial" charset="0"/>
              </a:rPr>
              <a:t>Tecniche Fisioterapiche nella </a:t>
            </a:r>
          </a:p>
          <a:p>
            <a:pPr algn="ctr"/>
            <a:r>
              <a:rPr lang="it-IT" sz="3200" b="1">
                <a:solidFill>
                  <a:schemeClr val="accent2"/>
                </a:solidFill>
                <a:latin typeface="Arial" charset="0"/>
              </a:rPr>
              <a:t>Malattia di Parkinson</a:t>
            </a:r>
          </a:p>
        </p:txBody>
      </p:sp>
      <p:graphicFrame>
        <p:nvGraphicFramePr>
          <p:cNvPr id="16387" name="Group 3"/>
          <p:cNvGraphicFramePr>
            <a:graphicFrameLocks noGrp="1"/>
          </p:cNvGraphicFramePr>
          <p:nvPr/>
        </p:nvGraphicFramePr>
        <p:xfrm>
          <a:off x="381000" y="1484313"/>
          <a:ext cx="8439150" cy="4968877"/>
        </p:xfrm>
        <a:graphic>
          <a:graphicData uri="http://schemas.openxmlformats.org/drawingml/2006/table">
            <a:tbl>
              <a:tblPr/>
              <a:tblGrid>
                <a:gridCol w="3829050"/>
                <a:gridCol w="4610100"/>
              </a:tblGrid>
              <a:tr h="1014413">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000" b="1" i="0" u="none" strike="noStrike" cap="none" normalizeH="0" baseline="0" smtClean="0">
                          <a:ln>
                            <a:noFill/>
                          </a:ln>
                          <a:solidFill>
                            <a:srgbClr val="FFFF00"/>
                          </a:solidFill>
                          <a:effectLst/>
                          <a:latin typeface="Tahoma" pitchFamily="34" charset="0"/>
                        </a:rPr>
                        <a:t>Approcci  Biomeccanici</a:t>
                      </a:r>
                      <a:endParaRPr kumimoji="0" lang="it-IT" sz="2800" b="1" i="0" u="none" strike="noStrike" cap="none" normalizeH="0" baseline="0" smtClean="0">
                        <a:ln>
                          <a:noFill/>
                        </a:ln>
                        <a:solidFill>
                          <a:srgbClr val="FFFF00"/>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1" i="0" u="none" strike="noStrike" cap="none" normalizeH="0" baseline="0" smtClean="0">
                          <a:ln>
                            <a:noFill/>
                          </a:ln>
                          <a:solidFill>
                            <a:schemeClr val="tx1"/>
                          </a:solidFill>
                          <a:effectLst/>
                          <a:latin typeface="Tahoma" pitchFamily="34" charset="0"/>
                        </a:rPr>
                        <a:t>Tecniche di rilassamento, esercizi di respirazione, esercizi di escursione articolare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4413">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2000" b="1" i="0" u="none" strike="noStrike" cap="none" normalizeH="0" baseline="0" smtClean="0">
                          <a:ln>
                            <a:noFill/>
                          </a:ln>
                          <a:solidFill>
                            <a:srgbClr val="FFFF00"/>
                          </a:solidFill>
                          <a:effectLst/>
                          <a:latin typeface="Tahoma" pitchFamily="34" charset="0"/>
                        </a:rPr>
                        <a:t>Approcci Neurofisiologici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1" i="0" u="none" strike="noStrike" cap="none" normalizeH="0" baseline="0" smtClean="0">
                          <a:ln>
                            <a:noFill/>
                          </a:ln>
                          <a:solidFill>
                            <a:schemeClr val="tx1"/>
                          </a:solidFill>
                          <a:effectLst/>
                          <a:latin typeface="Tahoma" pitchFamily="34" charset="0"/>
                        </a:rPr>
                        <a:t>Tecniche di facilitazione neuro-muscolare propriocettiva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000" b="1" i="0" u="none" strike="noStrike" cap="none" normalizeH="0" baseline="0" smtClean="0">
                          <a:ln>
                            <a:noFill/>
                          </a:ln>
                          <a:solidFill>
                            <a:srgbClr val="FFFF00"/>
                          </a:solidFill>
                          <a:effectLst/>
                          <a:latin typeface="Tahoma" pitchFamily="34" charset="0"/>
                        </a:rPr>
                        <a:t>Facilitazioni sensitive</a:t>
                      </a:r>
                      <a:endParaRPr kumimoji="0" lang="it-IT" sz="2800" b="1" i="0" u="none" strike="noStrike" cap="none" normalizeH="0" baseline="0" smtClean="0">
                        <a:ln>
                          <a:noFill/>
                        </a:ln>
                        <a:solidFill>
                          <a:srgbClr val="FFFF00"/>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1" i="0" u="none" strike="noStrike" cap="none" normalizeH="0" baseline="0" smtClean="0">
                          <a:ln>
                            <a:noFill/>
                          </a:ln>
                          <a:solidFill>
                            <a:schemeClr val="tx1"/>
                          </a:solidFill>
                          <a:effectLst/>
                          <a:latin typeface="Tahoma" pitchFamily="34" charset="0"/>
                        </a:rPr>
                        <a:t>Facilitazioni visive e verbali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4413">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2000" b="1" i="0" u="none" strike="noStrike" cap="none" normalizeH="0" baseline="0" smtClean="0">
                          <a:ln>
                            <a:noFill/>
                          </a:ln>
                          <a:solidFill>
                            <a:srgbClr val="FFFF00"/>
                          </a:solidFill>
                          <a:effectLst/>
                          <a:latin typeface="Tahoma" pitchFamily="34" charset="0"/>
                        </a:rPr>
                        <a:t>Teorie dell’apprendimento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1" i="0" u="none" strike="noStrike" cap="none" normalizeH="0" baseline="0" smtClean="0">
                          <a:ln>
                            <a:noFill/>
                          </a:ln>
                          <a:solidFill>
                            <a:schemeClr val="tx1"/>
                          </a:solidFill>
                          <a:effectLst/>
                          <a:latin typeface="Tahoma" pitchFamily="34" charset="0"/>
                        </a:rPr>
                        <a:t>Utilizzo di movimenti alternativi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4413">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2000" b="1" i="0" u="none" strike="noStrike" cap="none" normalizeH="0" baseline="0" smtClean="0">
                          <a:ln>
                            <a:noFill/>
                          </a:ln>
                          <a:solidFill>
                            <a:srgbClr val="FFFF00"/>
                          </a:solidFill>
                          <a:effectLst/>
                          <a:latin typeface="Tahoma" pitchFamily="34" charset="0"/>
                        </a:rPr>
                        <a:t>Approcci Psicosociali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1" i="0" u="none" strike="noStrike" cap="none" normalizeH="0" baseline="0" smtClean="0">
                          <a:ln>
                            <a:noFill/>
                          </a:ln>
                          <a:solidFill>
                            <a:schemeClr val="tx1"/>
                          </a:solidFill>
                          <a:effectLst/>
                          <a:latin typeface="Tahoma" pitchFamily="34" charset="0"/>
                        </a:rPr>
                        <a:t>Terapia di gruppo, motivazione, informazione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it-IT" b="1" smtClean="0">
                <a:solidFill>
                  <a:schemeClr val="accent2"/>
                </a:solidFill>
                <a:effectLst/>
              </a:rPr>
              <a:t>Disordini del Movimento</a:t>
            </a:r>
          </a:p>
        </p:txBody>
      </p:sp>
      <p:sp>
        <p:nvSpPr>
          <p:cNvPr id="63491" name="Rectangle 3"/>
          <p:cNvSpPr>
            <a:spLocks noGrp="1" noChangeArrowheads="1"/>
          </p:cNvSpPr>
          <p:nvPr>
            <p:ph type="body" idx="1"/>
          </p:nvPr>
        </p:nvSpPr>
        <p:spPr/>
        <p:txBody>
          <a:bodyPr/>
          <a:lstStyle/>
          <a:p>
            <a:pPr algn="ctr" eaLnBrk="1" hangingPunct="1">
              <a:buFontTx/>
              <a:buNone/>
              <a:defRPr/>
            </a:pPr>
            <a:r>
              <a:rPr lang="it-IT" b="1" smtClean="0"/>
              <a:t>Esiste un forte razionale per un approccio riabilitativo ai disordini del movimento finalizzato non solo a ridurre le complicanze secondarie ma anche ad ottimizzare le capacità funzionali dei pazienti vicariando le funzioni compromesse con l’adozione di diverse strategie attitudinali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220663"/>
            <a:ext cx="9144000" cy="0"/>
          </a:xfrm>
          <a:prstGeom prst="rect">
            <a:avLst/>
          </a:prstGeom>
          <a:noFill/>
          <a:ln w="9525">
            <a:noFill/>
            <a:miter lim="800000"/>
            <a:headEnd/>
            <a:tailEnd/>
          </a:ln>
        </p:spPr>
        <p:txBody>
          <a:bodyPr wrap="none" anchor="ctr">
            <a:spAutoFit/>
          </a:bodyPr>
          <a:lstStyle/>
          <a:p>
            <a:endParaRPr lang="it-IT">
              <a:latin typeface="Arial" charset="0"/>
            </a:endParaRPr>
          </a:p>
        </p:txBody>
      </p:sp>
      <p:graphicFrame>
        <p:nvGraphicFramePr>
          <p:cNvPr id="19602" name="Group 146"/>
          <p:cNvGraphicFramePr>
            <a:graphicFrameLocks noGrp="1"/>
          </p:cNvGraphicFramePr>
          <p:nvPr/>
        </p:nvGraphicFramePr>
        <p:xfrm>
          <a:off x="0" y="44450"/>
          <a:ext cx="9180513" cy="6813552"/>
        </p:xfrm>
        <a:graphic>
          <a:graphicData uri="http://schemas.openxmlformats.org/drawingml/2006/table">
            <a:tbl>
              <a:tblPr/>
              <a:tblGrid>
                <a:gridCol w="1835150"/>
                <a:gridCol w="2160588"/>
                <a:gridCol w="1800225"/>
                <a:gridCol w="3384550"/>
              </a:tblGrid>
              <a:tr h="923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accent2"/>
                          </a:solidFill>
                          <a:effectLst/>
                          <a:latin typeface="Times New Roman" pitchFamily="18" charset="0"/>
                          <a:cs typeface="Times New Roman" pitchFamily="18" charset="0"/>
                        </a:rPr>
                        <a:t>PROBLEMA FUNZIONALE</a:t>
                      </a:r>
                      <a:endParaRPr kumimoji="0" lang="it-IT" sz="1800" b="1" i="0" u="none" strike="noStrike" cap="none" normalizeH="0" baseline="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accent2"/>
                          </a:solidFill>
                          <a:effectLst/>
                          <a:latin typeface="Times New Roman" pitchFamily="18" charset="0"/>
                          <a:cs typeface="Times New Roman" pitchFamily="18" charset="0"/>
                        </a:rPr>
                        <a:t>ALTERAZIONE RESPONSABILE</a:t>
                      </a:r>
                      <a:endParaRPr kumimoji="0" lang="it-IT" sz="18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it-IT" sz="2000" b="1" i="0" u="none" strike="noStrike" cap="none" normalizeH="0" baseline="0" smtClean="0">
                          <a:ln>
                            <a:noFill/>
                          </a:ln>
                          <a:solidFill>
                            <a:schemeClr val="accent2"/>
                          </a:solidFill>
                          <a:effectLst/>
                          <a:latin typeface="Times New Roman" pitchFamily="18" charset="0"/>
                          <a:cs typeface="Times New Roman" pitchFamily="18" charset="0"/>
                        </a:rPr>
                        <a:t>OBIETTIVI</a:t>
                      </a:r>
                      <a:endParaRPr kumimoji="0" lang="it-IT" sz="20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chemeClr val="accent2"/>
                          </a:solidFill>
                          <a:effectLst/>
                          <a:latin typeface="Times New Roman" pitchFamily="18" charset="0"/>
                          <a:cs typeface="Times New Roman" pitchFamily="18" charset="0"/>
                        </a:rPr>
                        <a:t>INTERVENTI</a:t>
                      </a:r>
                      <a:endParaRPr kumimoji="0" lang="it-IT" sz="20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20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Passo lento, corto, esitante.</a:t>
                      </a:r>
                      <a:endParaRPr kumimoji="0" lang="it-IT"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Difficoltà ai cambi di direzione.</a:t>
                      </a:r>
                      <a:endParaRPr kumimoji="0" lang="it-IT"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Bradicinesia.</a:t>
                      </a:r>
                      <a:endParaRPr kumimoji="0" 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Ipocinesia.</a:t>
                      </a:r>
                      <a:endParaRPr kumimoji="0" 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Acinesia.</a:t>
                      </a:r>
                      <a:endParaRPr kumimoji="0" lang="it-IT"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Diminuire l’esitazione e aumentare la lunghezza del passo.</a:t>
                      </a:r>
                      <a:endParaRPr kumimoji="0" lang="it-IT" sz="1000" b="0" i="0" u="none" strike="noStrike" cap="none" normalizeH="0" baseline="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Migliorare le sincinesie.</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Ripetizione mentale.</a:t>
                      </a:r>
                      <a:endParaRPr kumimoji="0" lang="it-IT" sz="1000" b="0" i="0" u="none" strike="noStrike" cap="none" normalizeH="0" baseline="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Marcia cadenzata.</a:t>
                      </a:r>
                      <a:endParaRPr kumimoji="0" lang="it-IT" sz="1000" b="0" i="0" u="none" strike="noStrike" cap="none" normalizeH="0" baseline="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Accentuare i movimenti pendolari.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[“Cueing Strategies”]</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Parola disartrica, con voce monotona e scarsa intelleggibilità.</a:t>
                      </a:r>
                      <a:endParaRPr kumimoji="0" lang="it-IT"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Ipocinesia.</a:t>
                      </a:r>
                      <a:endParaRPr kumimoji="0" 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Disintegrazione del controllo motorio.</a:t>
                      </a:r>
                      <a:endParaRPr kumimoji="0" lang="it-IT"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Migliorare la comprensibilità.</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Controllo del respiro.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Mantenimento del ritmo. Esagerazione dell’eloquio.</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Times New Roman" pitchFamily="18" charset="0"/>
                          <a:cs typeface="Times New Roman" pitchFamily="18" charset="0"/>
                        </a:rPr>
                        <a:t>Cadute</a:t>
                      </a:r>
                      <a:endParaRPr kumimoji="0" lang="it-IT" sz="16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Rigidità. Contratture.</a:t>
                      </a:r>
                      <a:endParaRPr kumimoji="0" 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Perdita dei riflessi posturali.</a:t>
                      </a:r>
                      <a:endParaRPr kumimoji="0" lang="it-IT"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Migliorare l’equilibrio. Aumentare la sicurezza.</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Stretching.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Mantenimento dell’articolarità. Esercizi per l’equilibrio.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Tecniche per rialzarsi da terra.</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Cifosi. Riduzione della capacità respiratoria.</a:t>
                      </a:r>
                      <a:endParaRPr kumimoji="0" lang="it-IT"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Rigidità. Contratture.</a:t>
                      </a:r>
                      <a:endParaRPr kumimoji="0" lang="it-IT"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Migliorare la postura e la respirazione.</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FF00"/>
                          </a:solidFill>
                          <a:effectLst/>
                          <a:latin typeface="Times New Roman" pitchFamily="18" charset="0"/>
                          <a:cs typeface="Times New Roman" pitchFamily="18" charset="0"/>
                        </a:rPr>
                        <a:t>Esercizi di respirazione, di estensione e di stiramento.</a:t>
                      </a:r>
                      <a:endParaRPr kumimoji="0" lang="it-IT" sz="1800" b="0" i="0" u="none" strike="noStrike" cap="none" normalizeH="0" baseline="0" smtClean="0">
                        <a:ln>
                          <a:noFill/>
                        </a:ln>
                        <a:solidFill>
                          <a:srgbClr val="FFFF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03" name="Rectangle 134"/>
          <p:cNvSpPr>
            <a:spLocks noChangeArrowheads="1"/>
          </p:cNvSpPr>
          <p:nvPr/>
        </p:nvSpPr>
        <p:spPr bwMode="auto">
          <a:xfrm>
            <a:off x="0" y="7077075"/>
            <a:ext cx="9144000" cy="0"/>
          </a:xfrm>
          <a:prstGeom prst="rect">
            <a:avLst/>
          </a:prstGeom>
          <a:noFill/>
          <a:ln w="9525">
            <a:noFill/>
            <a:miter lim="800000"/>
            <a:headEnd/>
            <a:tailEnd/>
          </a:ln>
        </p:spPr>
        <p:txBody>
          <a:bodyPr wrap="none" anchor="ctr">
            <a:spAutoFit/>
          </a:bodyPr>
          <a:lstStyle/>
          <a:p>
            <a:endParaRPr lang="it-IT">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it-IT" sz="4000" b="1" smtClean="0">
                <a:solidFill>
                  <a:schemeClr val="accent2"/>
                </a:solidFill>
                <a:effectLst/>
              </a:rPr>
              <a:t>La rieducazione neuromotoria di gruppo</a:t>
            </a:r>
          </a:p>
        </p:txBody>
      </p:sp>
      <p:sp>
        <p:nvSpPr>
          <p:cNvPr id="33795" name="Rectangle 3"/>
          <p:cNvSpPr>
            <a:spLocks noGrp="1" noChangeArrowheads="1"/>
          </p:cNvSpPr>
          <p:nvPr>
            <p:ph type="body" idx="1"/>
          </p:nvPr>
        </p:nvSpPr>
        <p:spPr>
          <a:xfrm>
            <a:off x="457200" y="2276475"/>
            <a:ext cx="8229600" cy="3743325"/>
          </a:xfrm>
        </p:spPr>
        <p:txBody>
          <a:bodyPr/>
          <a:lstStyle/>
          <a:p>
            <a:pPr algn="ctr" eaLnBrk="1" hangingPunct="1">
              <a:lnSpc>
                <a:spcPct val="90000"/>
              </a:lnSpc>
              <a:buFontTx/>
              <a:buNone/>
            </a:pPr>
            <a:r>
              <a:rPr lang="it-IT" b="1" smtClean="0">
                <a:effectLst/>
              </a:rPr>
              <a:t>Il trattamento fisioterapico deve essere individualizzato sulle specifiche esigenze del paziente tuttavia il lavoro di gruppo favorisce lo spirito di collaborazione e di emulazione ed induce i pazienti ad incoraggiarsi a vicenda</a:t>
            </a:r>
          </a:p>
          <a:p>
            <a:pPr algn="ctr" eaLnBrk="1" hangingPunct="1">
              <a:lnSpc>
                <a:spcPct val="90000"/>
              </a:lnSpc>
              <a:buFontTx/>
              <a:buNone/>
            </a:pPr>
            <a:endParaRPr lang="it-IT" b="1" smtClean="0">
              <a:effectLst/>
            </a:endParaRPr>
          </a:p>
          <a:p>
            <a:pPr eaLnBrk="1" hangingPunct="1">
              <a:lnSpc>
                <a:spcPct val="90000"/>
              </a:lnSpc>
            </a:pPr>
            <a:endParaRPr lang="it-IT" smtClean="0">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it-IT" sz="4000" smtClean="0">
                <a:effectLst/>
              </a:rPr>
              <a:t/>
            </a:r>
            <a:br>
              <a:rPr lang="it-IT" sz="4000" smtClean="0">
                <a:effectLst/>
              </a:rPr>
            </a:br>
            <a:r>
              <a:rPr lang="it-IT" sz="4000" b="1" smtClean="0">
                <a:solidFill>
                  <a:schemeClr val="accent2"/>
                </a:solidFill>
                <a:effectLst/>
              </a:rPr>
              <a:t>La rieducazione neuromotoria di gruppo</a:t>
            </a:r>
            <a:r>
              <a:rPr lang="it-IT" sz="4000" b="1" smtClean="0">
                <a:solidFill>
                  <a:schemeClr val="bg1"/>
                </a:solidFill>
                <a:effectLst/>
              </a:rPr>
              <a:t/>
            </a:r>
            <a:br>
              <a:rPr lang="it-IT" sz="4000" b="1" smtClean="0">
                <a:solidFill>
                  <a:schemeClr val="bg1"/>
                </a:solidFill>
                <a:effectLst/>
              </a:rPr>
            </a:br>
            <a:endParaRPr lang="it-IT" sz="4000" b="1" smtClean="0">
              <a:solidFill>
                <a:schemeClr val="bg1"/>
              </a:solidFill>
              <a:effectLst/>
            </a:endParaRPr>
          </a:p>
        </p:txBody>
      </p:sp>
      <p:sp>
        <p:nvSpPr>
          <p:cNvPr id="30723" name="Rectangle 3"/>
          <p:cNvSpPr>
            <a:spLocks noGrp="1" noChangeArrowheads="1"/>
          </p:cNvSpPr>
          <p:nvPr>
            <p:ph type="body" idx="1"/>
          </p:nvPr>
        </p:nvSpPr>
        <p:spPr/>
        <p:txBody>
          <a:bodyPr/>
          <a:lstStyle/>
          <a:p>
            <a:pPr eaLnBrk="1" hangingPunct="1">
              <a:lnSpc>
                <a:spcPct val="90000"/>
              </a:lnSpc>
              <a:defRPr/>
            </a:pPr>
            <a:endParaRPr lang="it-IT" sz="2400" smtClean="0">
              <a:effectLst/>
            </a:endParaRPr>
          </a:p>
          <a:p>
            <a:pPr eaLnBrk="1" hangingPunct="1">
              <a:lnSpc>
                <a:spcPct val="90000"/>
              </a:lnSpc>
              <a:buFontTx/>
              <a:buNone/>
              <a:defRPr/>
            </a:pPr>
            <a:r>
              <a:rPr lang="it-IT" sz="2400" smtClean="0">
                <a:effectLst/>
              </a:rPr>
              <a:t>	Gli esercizi che vengono proposti sono specifici e rapportati al grado di difficoltà presentato dalla malattia. La sequenza di esercizi proposta è la seguente: </a:t>
            </a:r>
          </a:p>
          <a:p>
            <a:pPr eaLnBrk="1" hangingPunct="1">
              <a:lnSpc>
                <a:spcPct val="90000"/>
              </a:lnSpc>
              <a:defRPr/>
            </a:pPr>
            <a:r>
              <a:rPr lang="it-IT" sz="2400" smtClean="0">
                <a:effectLst/>
              </a:rPr>
              <a:t>esercizi di riscaldamento </a:t>
            </a:r>
          </a:p>
          <a:p>
            <a:pPr eaLnBrk="1" hangingPunct="1">
              <a:lnSpc>
                <a:spcPct val="90000"/>
              </a:lnSpc>
              <a:defRPr/>
            </a:pPr>
            <a:r>
              <a:rPr lang="it-IT" sz="2400" smtClean="0">
                <a:effectLst/>
              </a:rPr>
              <a:t>esercizi di mobilizzazione e coordinazione </a:t>
            </a:r>
          </a:p>
          <a:p>
            <a:pPr eaLnBrk="1" hangingPunct="1">
              <a:lnSpc>
                <a:spcPct val="90000"/>
              </a:lnSpc>
              <a:defRPr/>
            </a:pPr>
            <a:r>
              <a:rPr lang="it-IT" sz="2400" smtClean="0">
                <a:effectLst/>
              </a:rPr>
              <a:t>esercizi di equilibrio</a:t>
            </a:r>
          </a:p>
          <a:p>
            <a:pPr eaLnBrk="1" hangingPunct="1">
              <a:lnSpc>
                <a:spcPct val="90000"/>
              </a:lnSpc>
              <a:defRPr/>
            </a:pPr>
            <a:r>
              <a:rPr lang="it-IT" sz="2400" smtClean="0">
                <a:effectLst/>
              </a:rPr>
              <a:t>esercizi di respirazione</a:t>
            </a:r>
          </a:p>
          <a:p>
            <a:pPr eaLnBrk="1" hangingPunct="1">
              <a:lnSpc>
                <a:spcPct val="90000"/>
              </a:lnSpc>
              <a:defRPr/>
            </a:pPr>
            <a:r>
              <a:rPr lang="it-IT" sz="2400" smtClean="0">
                <a:effectLst/>
              </a:rPr>
              <a:t>esercizi per la tibio-tarsica(caviglia)</a:t>
            </a:r>
          </a:p>
          <a:p>
            <a:pPr eaLnBrk="1" hangingPunct="1">
              <a:lnSpc>
                <a:spcPct val="90000"/>
              </a:lnSpc>
              <a:defRPr/>
            </a:pPr>
            <a:r>
              <a:rPr lang="it-IT" sz="2400" smtClean="0">
                <a:effectLst/>
              </a:rPr>
              <a:t>esercizi per la mimica facciale</a:t>
            </a:r>
          </a:p>
          <a:p>
            <a:pPr lvl="1" eaLnBrk="1" hangingPunct="1">
              <a:lnSpc>
                <a:spcPct val="90000"/>
              </a:lnSpc>
              <a:buFont typeface="Tahoma" pitchFamily="34" charset="0"/>
              <a:buNone/>
              <a:defRPr/>
            </a:pPr>
            <a:endParaRPr lang="it-IT" sz="2000" smtClean="0">
              <a:effectLst/>
            </a:endParaRPr>
          </a:p>
          <a:p>
            <a:pPr eaLnBrk="1" hangingPunct="1">
              <a:lnSpc>
                <a:spcPct val="90000"/>
              </a:lnSpc>
              <a:buFontTx/>
              <a:buNone/>
              <a:defRPr/>
            </a:pPr>
            <a:endParaRPr lang="it-IT" sz="24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95288" y="260350"/>
            <a:ext cx="8137525" cy="1066800"/>
          </a:xfrm>
          <a:prstGeom prst="rect">
            <a:avLst/>
          </a:prstGeom>
          <a:noFill/>
          <a:ln w="9525">
            <a:noFill/>
            <a:miter lim="800000"/>
            <a:headEnd/>
            <a:tailEnd/>
          </a:ln>
        </p:spPr>
        <p:txBody>
          <a:bodyPr>
            <a:spAutoFit/>
          </a:bodyPr>
          <a:lstStyle/>
          <a:p>
            <a:pPr algn="ctr"/>
            <a:r>
              <a:rPr lang="it-IT" sz="3200" b="1">
                <a:solidFill>
                  <a:schemeClr val="accent2"/>
                </a:solidFill>
                <a:latin typeface="Arial" charset="0"/>
              </a:rPr>
              <a:t>Fisioterapia e Disabilità della </a:t>
            </a:r>
          </a:p>
          <a:p>
            <a:pPr algn="ctr"/>
            <a:r>
              <a:rPr lang="it-IT" sz="3200" b="1">
                <a:solidFill>
                  <a:schemeClr val="accent2"/>
                </a:solidFill>
                <a:latin typeface="Arial" charset="0"/>
              </a:rPr>
              <a:t>Malattia di Parkinson</a:t>
            </a:r>
          </a:p>
        </p:txBody>
      </p:sp>
      <p:graphicFrame>
        <p:nvGraphicFramePr>
          <p:cNvPr id="21529" name="Group 25"/>
          <p:cNvGraphicFramePr>
            <a:graphicFrameLocks noGrp="1"/>
          </p:cNvGraphicFramePr>
          <p:nvPr/>
        </p:nvGraphicFramePr>
        <p:xfrm>
          <a:off x="381000" y="1484313"/>
          <a:ext cx="8153400" cy="4937760"/>
        </p:xfrm>
        <a:graphic>
          <a:graphicData uri="http://schemas.openxmlformats.org/drawingml/2006/table">
            <a:tbl>
              <a:tblPr/>
              <a:tblGrid>
                <a:gridCol w="3124200"/>
                <a:gridCol w="5029200"/>
              </a:tblGrid>
              <a:tr h="982663">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400" b="1" i="0" u="none" strike="noStrike" cap="none" normalizeH="0" baseline="0" smtClean="0">
                          <a:ln>
                            <a:noFill/>
                          </a:ln>
                          <a:solidFill>
                            <a:schemeClr val="tx1"/>
                          </a:solidFill>
                          <a:effectLst/>
                          <a:latin typeface="Tahoma" pitchFamily="34" charset="0"/>
                        </a:rPr>
                        <a:t>Stadio precoce</a:t>
                      </a:r>
                    </a:p>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000" b="1" i="0" u="none" strike="noStrike" cap="none" normalizeH="0" baseline="0" smtClean="0">
                          <a:ln>
                            <a:noFill/>
                          </a:ln>
                          <a:solidFill>
                            <a:schemeClr val="tx1"/>
                          </a:solidFill>
                          <a:effectLst/>
                          <a:latin typeface="Tahoma" pitchFamily="34" charset="0"/>
                        </a:rPr>
                        <a:t>(Hohen-Yahr: 1</a:t>
                      </a:r>
                      <a:r>
                        <a:rPr kumimoji="0" lang="it-IT" sz="2000" b="1" i="0" u="none" strike="noStrike" cap="none" normalizeH="0" baseline="0" smtClean="0">
                          <a:ln>
                            <a:noFill/>
                          </a:ln>
                          <a:solidFill>
                            <a:schemeClr val="tx1"/>
                          </a:solidFill>
                          <a:effectLst/>
                          <a:latin typeface="Arial" pitchFamily="34" charset="0"/>
                          <a:cs typeface="Arial" pitchFamily="34" charset="0"/>
                        </a:rPr>
                        <a:t>-2</a:t>
                      </a:r>
                      <a:r>
                        <a:rPr kumimoji="0" lang="it-IT" sz="2400" b="1" i="0" u="none" strike="noStrike" cap="none" normalizeH="0" baseline="0" smtClean="0">
                          <a:ln>
                            <a:noFill/>
                          </a:ln>
                          <a:solidFill>
                            <a:schemeClr val="tx1"/>
                          </a:solidFill>
                          <a:effectLst/>
                          <a:latin typeface="Tahom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Informazioni per prevenire l’inattività  (pazienti e familiari)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Prevenzione dei danni muscolo-scheletrici: stretching e rilassamento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Stadio intermedio</a:t>
                      </a:r>
                    </a:p>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(Hohen-Yahr: 2.5-4)</a:t>
                      </a:r>
                    </a:p>
                    <a:p>
                      <a:pPr marL="533400" marR="0" lvl="0" indent="-53340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it-IT"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Miglioramento stabilità posturale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Correzione dei danni muscolo-scheletrici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Strategie di movimento (trasferimenti)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Disturbi dell’umore (depressione)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Decadimento cognitivo</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Presidi per bagno, auto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Stadio avanzato</a:t>
                      </a:r>
                    </a:p>
                    <a:p>
                      <a:pPr marL="533400" marR="0" lvl="0" indent="-533400" algn="l" defTabSz="914400" rtl="0" eaLnBrk="1" fontAlgn="base" latinLnBrk="0" hangingPunct="1">
                        <a:lnSpc>
                          <a:spcPct val="100000"/>
                        </a:lnSpc>
                        <a:spcBef>
                          <a:spcPct val="0"/>
                        </a:spcBef>
                        <a:spcAft>
                          <a:spcPct val="0"/>
                        </a:spcAft>
                        <a:buClr>
                          <a:schemeClr val="hlink"/>
                        </a:buClr>
                        <a:buSzPct val="120000"/>
                        <a:buFontTx/>
                        <a:buNone/>
                        <a:tabLst/>
                      </a:pPr>
                      <a:r>
                        <a:rPr kumimoji="0" lang="it-IT"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(Hohen-Yahr: 5</a:t>
                      </a:r>
                      <a:r>
                        <a:rPr kumimoji="0" lang="it-IT"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Assistenza toracica (respirazione, deglutizione)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Equipaggiamento per motilità a letto</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Assistenza multidisciplinare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Prevenzione di ulcere da pressione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it-IT" sz="1800" b="0" i="0" u="none" strike="noStrike" cap="none" normalizeH="0" baseline="0" smtClean="0">
                          <a:ln>
                            <a:noFill/>
                          </a:ln>
                          <a:solidFill>
                            <a:srgbClr val="FFFF00"/>
                          </a:solidFill>
                          <a:effectLst/>
                          <a:latin typeface="Tahoma" pitchFamily="34" charset="0"/>
                        </a:rPr>
                        <a:t>Prevenzione contratture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it-IT" b="1" smtClean="0">
                <a:solidFill>
                  <a:schemeClr val="accent2"/>
                </a:solidFill>
                <a:effectLst/>
              </a:rPr>
              <a:t>Terapia Occupazionale</a:t>
            </a:r>
          </a:p>
        </p:txBody>
      </p:sp>
      <p:sp>
        <p:nvSpPr>
          <p:cNvPr id="29699" name="Rectangle 3"/>
          <p:cNvSpPr>
            <a:spLocks noGrp="1" noChangeArrowheads="1"/>
          </p:cNvSpPr>
          <p:nvPr>
            <p:ph type="body" idx="1"/>
          </p:nvPr>
        </p:nvSpPr>
        <p:spPr/>
        <p:txBody>
          <a:bodyPr/>
          <a:lstStyle/>
          <a:p>
            <a:pPr eaLnBrk="1" hangingPunct="1">
              <a:lnSpc>
                <a:spcPct val="80000"/>
              </a:lnSpc>
              <a:defRPr/>
            </a:pPr>
            <a:endParaRPr lang="it-IT" sz="2800" smtClean="0">
              <a:effectLst/>
            </a:endParaRPr>
          </a:p>
          <a:p>
            <a:pPr eaLnBrk="1" hangingPunct="1">
              <a:lnSpc>
                <a:spcPct val="80000"/>
              </a:lnSpc>
              <a:defRPr/>
            </a:pPr>
            <a:r>
              <a:rPr lang="it-IT" sz="2800" smtClean="0">
                <a:effectLst/>
              </a:rPr>
              <a:t>La terapia occupazionale si occupa di valutare i pazienti nelle loro attività quotidiane, in modo da suggerire le strategie che permettano loro di essere il più possibile autosufficienti, nonché di adattare l’ambiente in cui vivono al progredire della malattia (ausili)</a:t>
            </a:r>
          </a:p>
          <a:p>
            <a:pPr eaLnBrk="1" hangingPunct="1">
              <a:lnSpc>
                <a:spcPct val="80000"/>
              </a:lnSpc>
              <a:defRPr/>
            </a:pPr>
            <a:r>
              <a:rPr lang="it-IT" sz="2800" smtClean="0">
                <a:effectLst/>
              </a:rPr>
              <a:t>La terapia occupazionale propone anche degli esercizi di manualità fine per mantenere una sufficiente funzionalità delle mani, utile per svolgere tutte le normali azioni quotidiane </a:t>
            </a:r>
          </a:p>
          <a:p>
            <a:pPr eaLnBrk="1" hangingPunct="1">
              <a:lnSpc>
                <a:spcPct val="80000"/>
              </a:lnSpc>
              <a:buFontTx/>
              <a:buNone/>
              <a:defRPr/>
            </a:pPr>
            <a:endParaRPr lang="it-IT" sz="28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0"/>
            <a:ext cx="8229600" cy="1384300"/>
          </a:xfrm>
        </p:spPr>
        <p:txBody>
          <a:bodyPr/>
          <a:lstStyle/>
          <a:p>
            <a:pPr algn="ctr" eaLnBrk="1" hangingPunct="1"/>
            <a:r>
              <a:rPr lang="it-IT" sz="4000" smtClean="0">
                <a:effectLst/>
              </a:rPr>
              <a:t/>
            </a:r>
            <a:br>
              <a:rPr lang="it-IT" sz="4000" smtClean="0">
                <a:effectLst/>
              </a:rPr>
            </a:br>
            <a:r>
              <a:rPr lang="it-IT" sz="4000" b="1" smtClean="0">
                <a:solidFill>
                  <a:schemeClr val="accent2"/>
                </a:solidFill>
                <a:effectLst/>
              </a:rPr>
              <a:t>Terapia Occupazionale</a:t>
            </a:r>
            <a:br>
              <a:rPr lang="it-IT" sz="4000" b="1" smtClean="0">
                <a:solidFill>
                  <a:schemeClr val="accent2"/>
                </a:solidFill>
                <a:effectLst/>
              </a:rPr>
            </a:br>
            <a:endParaRPr lang="it-IT" sz="4000" b="1" smtClean="0">
              <a:solidFill>
                <a:schemeClr val="accent2"/>
              </a:solidFill>
              <a:effectLst/>
            </a:endParaRPr>
          </a:p>
        </p:txBody>
      </p:sp>
      <p:sp>
        <p:nvSpPr>
          <p:cNvPr id="27651" name="Rectangle 3"/>
          <p:cNvSpPr>
            <a:spLocks noGrp="1" noChangeArrowheads="1"/>
          </p:cNvSpPr>
          <p:nvPr>
            <p:ph type="body" idx="1"/>
          </p:nvPr>
        </p:nvSpPr>
        <p:spPr>
          <a:xfrm>
            <a:off x="468313" y="1412875"/>
            <a:ext cx="8229600" cy="4114800"/>
          </a:xfrm>
        </p:spPr>
        <p:txBody>
          <a:bodyPr/>
          <a:lstStyle/>
          <a:p>
            <a:pPr eaLnBrk="1" hangingPunct="1">
              <a:lnSpc>
                <a:spcPct val="80000"/>
              </a:lnSpc>
              <a:defRPr/>
            </a:pPr>
            <a:endParaRPr lang="it-IT" sz="2400" smtClean="0">
              <a:effectLst/>
            </a:endParaRPr>
          </a:p>
          <a:p>
            <a:pPr algn="ctr" eaLnBrk="1" hangingPunct="1">
              <a:lnSpc>
                <a:spcPct val="80000"/>
              </a:lnSpc>
              <a:buFontTx/>
              <a:buNone/>
              <a:defRPr/>
            </a:pPr>
            <a:r>
              <a:rPr lang="it-IT" b="1" smtClean="0">
                <a:solidFill>
                  <a:srgbClr val="FFFF00"/>
                </a:solidFill>
                <a:effectLst/>
              </a:rPr>
              <a:t>Obiettivi</a:t>
            </a:r>
          </a:p>
          <a:p>
            <a:pPr algn="ctr" eaLnBrk="1" hangingPunct="1">
              <a:lnSpc>
                <a:spcPct val="80000"/>
              </a:lnSpc>
              <a:buFontTx/>
              <a:buNone/>
              <a:defRPr/>
            </a:pPr>
            <a:endParaRPr lang="it-IT" b="1" smtClean="0">
              <a:solidFill>
                <a:srgbClr val="FFFF00"/>
              </a:solidFill>
              <a:effectLst/>
            </a:endParaRPr>
          </a:p>
          <a:p>
            <a:pPr eaLnBrk="1" hangingPunct="1">
              <a:lnSpc>
                <a:spcPct val="80000"/>
              </a:lnSpc>
              <a:buFontTx/>
              <a:buNone/>
              <a:defRPr/>
            </a:pPr>
            <a:r>
              <a:rPr lang="it-IT" sz="2400" smtClean="0">
                <a:solidFill>
                  <a:srgbClr val="FFFF00"/>
                </a:solidFill>
                <a:effectLst/>
              </a:rPr>
              <a:t>•</a:t>
            </a:r>
            <a:r>
              <a:rPr lang="it-IT" sz="2400" smtClean="0">
                <a:effectLst/>
              </a:rPr>
              <a:t> Massimizzare l’autonomia, la sicurezza e la funzione</a:t>
            </a:r>
          </a:p>
          <a:p>
            <a:pPr eaLnBrk="1" hangingPunct="1">
              <a:lnSpc>
                <a:spcPct val="80000"/>
              </a:lnSpc>
              <a:buFontTx/>
              <a:buNone/>
              <a:defRPr/>
            </a:pPr>
            <a:r>
              <a:rPr lang="it-IT" sz="2400" smtClean="0">
                <a:solidFill>
                  <a:srgbClr val="FFFF00"/>
                </a:solidFill>
                <a:effectLst/>
              </a:rPr>
              <a:t>• </a:t>
            </a:r>
            <a:r>
              <a:rPr lang="it-IT" sz="2400" smtClean="0">
                <a:effectLst/>
              </a:rPr>
              <a:t>Facilitare i movimenti attivi</a:t>
            </a:r>
          </a:p>
          <a:p>
            <a:pPr eaLnBrk="1" hangingPunct="1">
              <a:lnSpc>
                <a:spcPct val="80000"/>
              </a:lnSpc>
              <a:buFontTx/>
              <a:buNone/>
              <a:defRPr/>
            </a:pPr>
            <a:r>
              <a:rPr lang="it-IT" sz="2400" smtClean="0">
                <a:solidFill>
                  <a:srgbClr val="FFFF00"/>
                </a:solidFill>
                <a:effectLst/>
              </a:rPr>
              <a:t>•</a:t>
            </a:r>
            <a:r>
              <a:rPr lang="it-IT" sz="2400" smtClean="0">
                <a:effectLst/>
              </a:rPr>
              <a:t> Aumentare la flessibilità del tronco e raddrizzare la</a:t>
            </a:r>
          </a:p>
          <a:p>
            <a:pPr eaLnBrk="1" hangingPunct="1">
              <a:lnSpc>
                <a:spcPct val="80000"/>
              </a:lnSpc>
              <a:buFontTx/>
              <a:buNone/>
              <a:defRPr/>
            </a:pPr>
            <a:r>
              <a:rPr lang="it-IT" sz="2400" smtClean="0">
                <a:effectLst/>
              </a:rPr>
              <a:t>  postura</a:t>
            </a:r>
          </a:p>
          <a:p>
            <a:pPr eaLnBrk="1" hangingPunct="1">
              <a:lnSpc>
                <a:spcPct val="80000"/>
              </a:lnSpc>
              <a:buFontTx/>
              <a:buNone/>
              <a:defRPr/>
            </a:pPr>
            <a:r>
              <a:rPr lang="it-IT" sz="2400" smtClean="0">
                <a:solidFill>
                  <a:srgbClr val="FFFF00"/>
                </a:solidFill>
                <a:effectLst/>
              </a:rPr>
              <a:t>•</a:t>
            </a:r>
            <a:r>
              <a:rPr lang="it-IT" sz="2400" smtClean="0">
                <a:effectLst/>
              </a:rPr>
              <a:t> Massimizzare i movimenti fini di coordinazione</a:t>
            </a:r>
          </a:p>
          <a:p>
            <a:pPr eaLnBrk="1" hangingPunct="1">
              <a:lnSpc>
                <a:spcPct val="80000"/>
              </a:lnSpc>
              <a:buFontTx/>
              <a:buNone/>
              <a:defRPr/>
            </a:pPr>
            <a:r>
              <a:rPr lang="it-IT" sz="2400" smtClean="0">
                <a:solidFill>
                  <a:srgbClr val="FFFF00"/>
                </a:solidFill>
                <a:effectLst/>
              </a:rPr>
              <a:t>•</a:t>
            </a:r>
            <a:r>
              <a:rPr lang="it-IT" sz="2400" smtClean="0">
                <a:effectLst/>
              </a:rPr>
              <a:t> Aumentare la resistenza, ridurre ildispendio energetico</a:t>
            </a:r>
          </a:p>
          <a:p>
            <a:pPr eaLnBrk="1" hangingPunct="1">
              <a:lnSpc>
                <a:spcPct val="80000"/>
              </a:lnSpc>
              <a:buFontTx/>
              <a:buNone/>
              <a:defRPr/>
            </a:pPr>
            <a:r>
              <a:rPr lang="it-IT" sz="2400" smtClean="0">
                <a:solidFill>
                  <a:srgbClr val="FFFF00"/>
                </a:solidFill>
                <a:effectLst/>
              </a:rPr>
              <a:t>•</a:t>
            </a:r>
            <a:r>
              <a:rPr lang="it-IT" sz="2400" smtClean="0">
                <a:effectLst/>
              </a:rPr>
              <a:t> Miglioramento dell’immagine corporea, dell’autostima</a:t>
            </a:r>
          </a:p>
          <a:p>
            <a:pPr eaLnBrk="1" hangingPunct="1">
              <a:lnSpc>
                <a:spcPct val="80000"/>
              </a:lnSpc>
              <a:buFontTx/>
              <a:buNone/>
              <a:defRPr/>
            </a:pPr>
            <a:endParaRPr lang="it-IT"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it-IT" sz="4000" b="1" smtClean="0">
                <a:solidFill>
                  <a:schemeClr val="accent2"/>
                </a:solidFill>
                <a:effectLst/>
              </a:rPr>
              <a:t>Terapia Occupazionale</a:t>
            </a:r>
            <a:br>
              <a:rPr lang="it-IT" sz="4000" b="1" smtClean="0">
                <a:solidFill>
                  <a:schemeClr val="accent2"/>
                </a:solidFill>
                <a:effectLst/>
              </a:rPr>
            </a:br>
            <a:endParaRPr lang="it-IT" sz="4000" b="1" smtClean="0">
              <a:solidFill>
                <a:schemeClr val="accent2"/>
              </a:solidFill>
              <a:effectLst/>
            </a:endParaRPr>
          </a:p>
        </p:txBody>
      </p:sp>
      <p:sp>
        <p:nvSpPr>
          <p:cNvPr id="28675" name="Rectangle 3"/>
          <p:cNvSpPr>
            <a:spLocks noGrp="1" noChangeArrowheads="1"/>
          </p:cNvSpPr>
          <p:nvPr>
            <p:ph type="body" idx="1"/>
          </p:nvPr>
        </p:nvSpPr>
        <p:spPr>
          <a:xfrm>
            <a:off x="468313" y="1916113"/>
            <a:ext cx="8229600" cy="4114800"/>
          </a:xfrm>
        </p:spPr>
        <p:txBody>
          <a:bodyPr/>
          <a:lstStyle/>
          <a:p>
            <a:pPr algn="ctr" eaLnBrk="1" hangingPunct="1">
              <a:lnSpc>
                <a:spcPct val="90000"/>
              </a:lnSpc>
              <a:buFontTx/>
              <a:buNone/>
              <a:defRPr/>
            </a:pPr>
            <a:r>
              <a:rPr lang="it-IT" b="1" smtClean="0">
                <a:solidFill>
                  <a:srgbClr val="FFFF00"/>
                </a:solidFill>
                <a:effectLst/>
              </a:rPr>
              <a:t>Caratteristiche</a:t>
            </a:r>
          </a:p>
          <a:p>
            <a:pPr algn="ctr" eaLnBrk="1" hangingPunct="1">
              <a:lnSpc>
                <a:spcPct val="90000"/>
              </a:lnSpc>
              <a:buFontTx/>
              <a:buNone/>
              <a:defRPr/>
            </a:pPr>
            <a:endParaRPr lang="it-IT" b="1" smtClean="0">
              <a:solidFill>
                <a:schemeClr val="accent2"/>
              </a:solidFill>
              <a:effectLst/>
            </a:endParaRPr>
          </a:p>
          <a:p>
            <a:pPr eaLnBrk="1" hangingPunct="1">
              <a:lnSpc>
                <a:spcPct val="90000"/>
              </a:lnSpc>
              <a:buFontTx/>
              <a:buNone/>
              <a:defRPr/>
            </a:pPr>
            <a:r>
              <a:rPr lang="it-IT" sz="2800" smtClean="0">
                <a:solidFill>
                  <a:srgbClr val="FFFF00"/>
                </a:solidFill>
                <a:effectLst/>
              </a:rPr>
              <a:t>•</a:t>
            </a:r>
            <a:r>
              <a:rPr lang="it-IT" sz="2800" smtClean="0">
                <a:effectLst/>
              </a:rPr>
              <a:t> Educazione paziente/caregiver:</a:t>
            </a:r>
          </a:p>
          <a:p>
            <a:pPr eaLnBrk="1" hangingPunct="1">
              <a:lnSpc>
                <a:spcPct val="90000"/>
              </a:lnSpc>
              <a:buFontTx/>
              <a:buNone/>
              <a:defRPr/>
            </a:pPr>
            <a:r>
              <a:rPr lang="it-IT" sz="2800" smtClean="0">
                <a:effectLst/>
              </a:rPr>
              <a:t>	spiegare il programma e gli obiettivi</a:t>
            </a:r>
          </a:p>
          <a:p>
            <a:pPr eaLnBrk="1" hangingPunct="1">
              <a:lnSpc>
                <a:spcPct val="90000"/>
              </a:lnSpc>
              <a:buFontTx/>
              <a:buNone/>
              <a:defRPr/>
            </a:pPr>
            <a:r>
              <a:rPr lang="it-IT" sz="2800" smtClean="0">
                <a:effectLst/>
              </a:rPr>
              <a:t>   tecniche facilitatorie e di semplificazione </a:t>
            </a:r>
          </a:p>
          <a:p>
            <a:pPr eaLnBrk="1" hangingPunct="1">
              <a:lnSpc>
                <a:spcPct val="90000"/>
              </a:lnSpc>
              <a:buFontTx/>
              <a:buNone/>
              <a:defRPr/>
            </a:pPr>
            <a:r>
              <a:rPr lang="it-IT" sz="2800" smtClean="0">
                <a:solidFill>
                  <a:srgbClr val="FFFF00"/>
                </a:solidFill>
                <a:effectLst/>
              </a:rPr>
              <a:t>•</a:t>
            </a:r>
            <a:r>
              <a:rPr lang="it-IT" sz="2800" smtClean="0">
                <a:effectLst/>
              </a:rPr>
              <a:t> Programmi di esercizio a casa</a:t>
            </a:r>
          </a:p>
          <a:p>
            <a:pPr eaLnBrk="1" hangingPunct="1">
              <a:lnSpc>
                <a:spcPct val="90000"/>
              </a:lnSpc>
              <a:buFontTx/>
              <a:buNone/>
              <a:defRPr/>
            </a:pPr>
            <a:r>
              <a:rPr lang="it-IT" sz="2800" smtClean="0">
                <a:solidFill>
                  <a:srgbClr val="FFFF00"/>
                </a:solidFill>
                <a:effectLst/>
              </a:rPr>
              <a:t>•</a:t>
            </a:r>
            <a:r>
              <a:rPr lang="it-IT" sz="2800" smtClean="0">
                <a:effectLst/>
              </a:rPr>
              <a:t> Modificazioni su misura (domicilio e lavoro)</a:t>
            </a:r>
          </a:p>
          <a:p>
            <a:pPr eaLnBrk="1" hangingPunct="1">
              <a:lnSpc>
                <a:spcPct val="90000"/>
              </a:lnSpc>
              <a:buFontTx/>
              <a:buNone/>
              <a:defRPr/>
            </a:pPr>
            <a:r>
              <a:rPr lang="it-IT" sz="2800" smtClean="0">
                <a:solidFill>
                  <a:srgbClr val="FFFF00"/>
                </a:solidFill>
                <a:effectLst/>
              </a:rPr>
              <a:t>•</a:t>
            </a:r>
            <a:r>
              <a:rPr lang="it-IT" sz="2800" smtClean="0">
                <a:effectLst/>
              </a:rPr>
              <a:t> Supporti per le estremità superiori</a:t>
            </a:r>
          </a:p>
          <a:p>
            <a:pPr eaLnBrk="1" hangingPunct="1">
              <a:lnSpc>
                <a:spcPct val="90000"/>
              </a:lnSpc>
              <a:buFontTx/>
              <a:buNone/>
              <a:defRPr/>
            </a:pPr>
            <a:endParaRPr lang="it-IT" sz="28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it-IT" sz="4000" smtClean="0">
                <a:effectLst/>
              </a:rPr>
              <a:t/>
            </a:r>
            <a:br>
              <a:rPr lang="it-IT" sz="4000" smtClean="0">
                <a:effectLst/>
              </a:rPr>
            </a:br>
            <a:r>
              <a:rPr lang="it-IT" sz="3600" b="1" smtClean="0">
                <a:solidFill>
                  <a:schemeClr val="accent2"/>
                </a:solidFill>
                <a:effectLst/>
              </a:rPr>
              <a:t>Modello Assistenziale nella</a:t>
            </a:r>
            <a:br>
              <a:rPr lang="it-IT" sz="3600" b="1" smtClean="0">
                <a:solidFill>
                  <a:schemeClr val="accent2"/>
                </a:solidFill>
                <a:effectLst/>
              </a:rPr>
            </a:br>
            <a:r>
              <a:rPr lang="it-IT" sz="3600" b="1" smtClean="0">
                <a:solidFill>
                  <a:schemeClr val="accent2"/>
                </a:solidFill>
                <a:effectLst/>
              </a:rPr>
              <a:t> Malattia di Parkinson </a:t>
            </a:r>
            <a:br>
              <a:rPr lang="it-IT" sz="3600" b="1" smtClean="0">
                <a:solidFill>
                  <a:schemeClr val="accent2"/>
                </a:solidFill>
                <a:effectLst/>
              </a:rPr>
            </a:br>
            <a:endParaRPr lang="it-IT" sz="3600" b="1" smtClean="0">
              <a:solidFill>
                <a:schemeClr val="accent2"/>
              </a:solidFill>
              <a:effectLst/>
            </a:endParaRPr>
          </a:p>
        </p:txBody>
      </p:sp>
      <p:sp>
        <p:nvSpPr>
          <p:cNvPr id="32771" name="Rectangle 3"/>
          <p:cNvSpPr>
            <a:spLocks noGrp="1" noChangeArrowheads="1"/>
          </p:cNvSpPr>
          <p:nvPr>
            <p:ph type="body" idx="1"/>
          </p:nvPr>
        </p:nvSpPr>
        <p:spPr/>
        <p:txBody>
          <a:bodyPr/>
          <a:lstStyle/>
          <a:p>
            <a:pPr eaLnBrk="1" hangingPunct="1">
              <a:defRPr/>
            </a:pPr>
            <a:endParaRPr lang="it-IT" sz="2800" smtClean="0">
              <a:effectLst/>
            </a:endParaRPr>
          </a:p>
          <a:p>
            <a:pPr eaLnBrk="1" hangingPunct="1">
              <a:defRPr/>
            </a:pPr>
            <a:r>
              <a:rPr lang="it-IT" sz="2400" b="1" smtClean="0">
                <a:effectLst/>
              </a:rPr>
              <a:t>Inquadramento Diagnostico</a:t>
            </a:r>
          </a:p>
          <a:p>
            <a:pPr eaLnBrk="1" hangingPunct="1">
              <a:defRPr/>
            </a:pPr>
            <a:r>
              <a:rPr lang="it-IT" sz="2400" b="1" smtClean="0">
                <a:effectLst/>
              </a:rPr>
              <a:t>Valutazione Neurologica </a:t>
            </a:r>
          </a:p>
          <a:p>
            <a:pPr eaLnBrk="1" hangingPunct="1">
              <a:defRPr/>
            </a:pPr>
            <a:r>
              <a:rPr lang="it-IT" sz="2400" b="1" smtClean="0">
                <a:effectLst/>
              </a:rPr>
              <a:t>Stadiazione della Malattia</a:t>
            </a:r>
          </a:p>
          <a:p>
            <a:pPr eaLnBrk="1" hangingPunct="1">
              <a:defRPr/>
            </a:pPr>
            <a:r>
              <a:rPr lang="it-IT" sz="2400" b="1" smtClean="0">
                <a:effectLst/>
              </a:rPr>
              <a:t>Valutazione del Disturbo Motorio e dei Disturbi Associati </a:t>
            </a:r>
            <a:r>
              <a:rPr lang="it-IT" sz="2400" smtClean="0">
                <a:solidFill>
                  <a:srgbClr val="FFFF00"/>
                </a:solidFill>
                <a:effectLst/>
              </a:rPr>
              <a:t>[</a:t>
            </a:r>
            <a:r>
              <a:rPr lang="it-IT" sz="2000" smtClean="0">
                <a:solidFill>
                  <a:srgbClr val="FFFF00"/>
                </a:solidFill>
                <a:effectLst/>
              </a:rPr>
              <a:t>stato cognitivo e comportamentale, stato neurovegetativo, stato osteo-articolare]</a:t>
            </a:r>
          </a:p>
          <a:p>
            <a:pPr eaLnBrk="1" hangingPunct="1">
              <a:defRPr/>
            </a:pPr>
            <a:r>
              <a:rPr lang="it-IT" sz="2400" b="1" smtClean="0">
                <a:effectLst/>
              </a:rPr>
              <a:t>Valutazione della Terapia</a:t>
            </a:r>
          </a:p>
          <a:p>
            <a:pPr eaLnBrk="1" hangingPunct="1">
              <a:defRPr/>
            </a:pPr>
            <a:r>
              <a:rPr lang="it-IT" sz="2400" b="1" smtClean="0">
                <a:effectLst/>
              </a:rPr>
              <a:t>Valutazione dell’Autonomia</a:t>
            </a:r>
          </a:p>
          <a:p>
            <a:pPr eaLnBrk="1" hangingPunct="1">
              <a:defRPr/>
            </a:pPr>
            <a:endParaRPr lang="it-IT" sz="2000" b="1"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476250"/>
            <a:ext cx="8229600" cy="1384300"/>
          </a:xfrm>
        </p:spPr>
        <p:txBody>
          <a:bodyPr/>
          <a:lstStyle/>
          <a:p>
            <a:pPr algn="ctr" eaLnBrk="1" hangingPunct="1"/>
            <a:r>
              <a:rPr lang="it-IT" sz="3600" b="1" smtClean="0">
                <a:solidFill>
                  <a:schemeClr val="accent2"/>
                </a:solidFill>
                <a:effectLst/>
              </a:rPr>
              <a:t>Modello Assistenziale nella</a:t>
            </a:r>
            <a:br>
              <a:rPr lang="it-IT" sz="3600" b="1" smtClean="0">
                <a:solidFill>
                  <a:schemeClr val="accent2"/>
                </a:solidFill>
                <a:effectLst/>
              </a:rPr>
            </a:br>
            <a:r>
              <a:rPr lang="it-IT" sz="3600" b="1" smtClean="0">
                <a:solidFill>
                  <a:schemeClr val="accent2"/>
                </a:solidFill>
                <a:effectLst/>
              </a:rPr>
              <a:t> Malattia di Parkinson </a:t>
            </a:r>
            <a:br>
              <a:rPr lang="it-IT" sz="3600" b="1" smtClean="0">
                <a:solidFill>
                  <a:schemeClr val="accent2"/>
                </a:solidFill>
                <a:effectLst/>
              </a:rPr>
            </a:br>
            <a:endParaRPr lang="it-IT" sz="3600" b="1" smtClean="0">
              <a:solidFill>
                <a:schemeClr val="accent2"/>
              </a:solidFill>
              <a:effectLst/>
            </a:endParaRPr>
          </a:p>
        </p:txBody>
      </p:sp>
      <p:sp>
        <p:nvSpPr>
          <p:cNvPr id="33795" name="Rectangle 3"/>
          <p:cNvSpPr>
            <a:spLocks noGrp="1" noChangeArrowheads="1"/>
          </p:cNvSpPr>
          <p:nvPr>
            <p:ph type="body" idx="1"/>
          </p:nvPr>
        </p:nvSpPr>
        <p:spPr>
          <a:xfrm>
            <a:off x="468313" y="2133600"/>
            <a:ext cx="8229600" cy="4114800"/>
          </a:xfrm>
        </p:spPr>
        <p:txBody>
          <a:bodyPr/>
          <a:lstStyle/>
          <a:p>
            <a:pPr eaLnBrk="1" hangingPunct="1">
              <a:defRPr/>
            </a:pPr>
            <a:endParaRPr lang="it-IT" smtClean="0">
              <a:effectLst/>
            </a:endParaRPr>
          </a:p>
          <a:p>
            <a:pPr algn="ctr" eaLnBrk="1" hangingPunct="1">
              <a:buFontTx/>
              <a:buNone/>
              <a:defRPr/>
            </a:pPr>
            <a:r>
              <a:rPr lang="it-IT" b="1" smtClean="0">
                <a:solidFill>
                  <a:srgbClr val="FFFF00"/>
                </a:solidFill>
                <a:effectLst/>
              </a:rPr>
              <a:t>Definizione degli Obbiettivi</a:t>
            </a:r>
          </a:p>
          <a:p>
            <a:pPr algn="ctr" eaLnBrk="1" hangingPunct="1">
              <a:buFontTx/>
              <a:buNone/>
              <a:defRPr/>
            </a:pPr>
            <a:endParaRPr lang="it-IT" smtClean="0">
              <a:solidFill>
                <a:srgbClr val="FFFF00"/>
              </a:solidFill>
              <a:effectLst/>
            </a:endParaRPr>
          </a:p>
          <a:p>
            <a:pPr lvl="1" eaLnBrk="1" hangingPunct="1">
              <a:buFont typeface="Tahoma" pitchFamily="34" charset="0"/>
              <a:buNone/>
              <a:defRPr/>
            </a:pPr>
            <a:r>
              <a:rPr lang="it-IT" smtClean="0">
                <a:effectLst/>
              </a:rPr>
              <a:t>• Stato motorio</a:t>
            </a:r>
          </a:p>
          <a:p>
            <a:pPr lvl="1" eaLnBrk="1" hangingPunct="1">
              <a:buFont typeface="Tahoma" pitchFamily="34" charset="0"/>
              <a:buNone/>
              <a:defRPr/>
            </a:pPr>
            <a:r>
              <a:rPr lang="it-IT" smtClean="0">
                <a:effectLst/>
              </a:rPr>
              <a:t>• Stato funzionale</a:t>
            </a:r>
          </a:p>
          <a:p>
            <a:pPr lvl="1" eaLnBrk="1" hangingPunct="1">
              <a:buFont typeface="Tahoma" pitchFamily="34" charset="0"/>
              <a:buNone/>
              <a:defRPr/>
            </a:pPr>
            <a:r>
              <a:rPr lang="it-IT" smtClean="0">
                <a:effectLst/>
              </a:rPr>
              <a:t>• Stato comportamentale</a:t>
            </a:r>
          </a:p>
          <a:p>
            <a:pPr lvl="1" eaLnBrk="1" hangingPunct="1">
              <a:buFont typeface="Tahoma" pitchFamily="34" charset="0"/>
              <a:buNone/>
              <a:defRPr/>
            </a:pPr>
            <a:r>
              <a:rPr lang="it-IT" smtClean="0">
                <a:effectLst/>
              </a:rPr>
              <a:t>• Stato psico-affettivo</a:t>
            </a:r>
          </a:p>
          <a:p>
            <a:pPr eaLnBrk="1" hangingPunct="1">
              <a:buFontTx/>
              <a:buNone/>
              <a:defRPr/>
            </a:pPr>
            <a:endParaRPr lang="it-IT"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549275"/>
            <a:ext cx="8229600" cy="1384300"/>
          </a:xfrm>
        </p:spPr>
        <p:txBody>
          <a:bodyPr/>
          <a:lstStyle/>
          <a:p>
            <a:pPr algn="ctr" eaLnBrk="1" hangingPunct="1"/>
            <a:r>
              <a:rPr lang="it-IT" sz="3600" b="1" smtClean="0">
                <a:solidFill>
                  <a:schemeClr val="accent2"/>
                </a:solidFill>
                <a:effectLst/>
              </a:rPr>
              <a:t>Modello Assistenziale nella</a:t>
            </a:r>
            <a:br>
              <a:rPr lang="it-IT" sz="3600" b="1" smtClean="0">
                <a:solidFill>
                  <a:schemeClr val="accent2"/>
                </a:solidFill>
                <a:effectLst/>
              </a:rPr>
            </a:br>
            <a:r>
              <a:rPr lang="it-IT" sz="3600" b="1" smtClean="0">
                <a:solidFill>
                  <a:schemeClr val="accent2"/>
                </a:solidFill>
                <a:effectLst/>
              </a:rPr>
              <a:t> Malattia di Parkinson </a:t>
            </a:r>
            <a:r>
              <a:rPr lang="it-IT" sz="3600" b="1" smtClean="0">
                <a:effectLst/>
              </a:rPr>
              <a:t/>
            </a:r>
            <a:br>
              <a:rPr lang="it-IT" sz="3600" b="1" smtClean="0">
                <a:effectLst/>
              </a:rPr>
            </a:br>
            <a:endParaRPr lang="it-IT" sz="3600" b="1" smtClean="0">
              <a:effectLst/>
            </a:endParaRPr>
          </a:p>
        </p:txBody>
      </p:sp>
      <p:sp>
        <p:nvSpPr>
          <p:cNvPr id="34819" name="Rectangle 3"/>
          <p:cNvSpPr>
            <a:spLocks noGrp="1" noChangeArrowheads="1"/>
          </p:cNvSpPr>
          <p:nvPr>
            <p:ph type="body" idx="1"/>
          </p:nvPr>
        </p:nvSpPr>
        <p:spPr>
          <a:xfrm>
            <a:off x="468313" y="2060575"/>
            <a:ext cx="8229600" cy="4114800"/>
          </a:xfrm>
        </p:spPr>
        <p:txBody>
          <a:bodyPr/>
          <a:lstStyle/>
          <a:p>
            <a:pPr eaLnBrk="1" hangingPunct="1">
              <a:defRPr/>
            </a:pPr>
            <a:endParaRPr lang="it-IT" sz="2800" smtClean="0">
              <a:effectLst/>
            </a:endParaRPr>
          </a:p>
          <a:p>
            <a:pPr algn="ctr" eaLnBrk="1" hangingPunct="1">
              <a:buFontTx/>
              <a:buNone/>
              <a:defRPr/>
            </a:pPr>
            <a:r>
              <a:rPr lang="it-IT" sz="2800" b="1" smtClean="0">
                <a:solidFill>
                  <a:srgbClr val="FFFF00"/>
                </a:solidFill>
                <a:effectLst/>
              </a:rPr>
              <a:t>Progetto Riabilitativo</a:t>
            </a:r>
          </a:p>
          <a:p>
            <a:pPr algn="ctr" eaLnBrk="1" hangingPunct="1">
              <a:buFontTx/>
              <a:buNone/>
              <a:defRPr/>
            </a:pPr>
            <a:endParaRPr lang="it-IT" sz="2800" smtClean="0">
              <a:solidFill>
                <a:srgbClr val="FFFF00"/>
              </a:solidFill>
              <a:effectLst/>
            </a:endParaRPr>
          </a:p>
          <a:p>
            <a:pPr lvl="1" eaLnBrk="1" hangingPunct="1">
              <a:buFont typeface="Tahoma" pitchFamily="34" charset="0"/>
              <a:buNone/>
              <a:defRPr/>
            </a:pPr>
            <a:r>
              <a:rPr lang="it-IT" smtClean="0">
                <a:solidFill>
                  <a:schemeClr val="hlink"/>
                </a:solidFill>
                <a:effectLst/>
                <a:latin typeface=""/>
              </a:rPr>
              <a:t>■ </a:t>
            </a:r>
            <a:r>
              <a:rPr lang="it-IT" smtClean="0">
                <a:effectLst/>
              </a:rPr>
              <a:t>Inquadramento Fisiatrico </a:t>
            </a:r>
          </a:p>
          <a:p>
            <a:pPr lvl="1" eaLnBrk="1" hangingPunct="1">
              <a:buFont typeface="Tahoma" pitchFamily="34" charset="0"/>
              <a:buNone/>
              <a:defRPr/>
            </a:pPr>
            <a:r>
              <a:rPr lang="it-IT" smtClean="0">
                <a:solidFill>
                  <a:schemeClr val="hlink"/>
                </a:solidFill>
                <a:effectLst/>
                <a:latin typeface=""/>
              </a:rPr>
              <a:t>■</a:t>
            </a:r>
            <a:r>
              <a:rPr lang="it-IT" smtClean="0">
                <a:effectLst/>
                <a:latin typeface=""/>
              </a:rPr>
              <a:t> </a:t>
            </a:r>
            <a:r>
              <a:rPr lang="it-IT" smtClean="0">
                <a:effectLst/>
              </a:rPr>
              <a:t>Inquadramento Fisioterapico</a:t>
            </a:r>
          </a:p>
          <a:p>
            <a:pPr eaLnBrk="1" hangingPunct="1">
              <a:buFontTx/>
              <a:buNone/>
              <a:defRPr/>
            </a:pPr>
            <a:r>
              <a:rPr lang="it-IT" sz="2800" smtClean="0">
                <a:solidFill>
                  <a:schemeClr val="hlink"/>
                </a:solidFill>
                <a:effectLst/>
              </a:rPr>
              <a:t>	 </a:t>
            </a:r>
            <a:r>
              <a:rPr lang="it-IT" sz="2800" smtClean="0">
                <a:solidFill>
                  <a:schemeClr val="hlink"/>
                </a:solidFill>
                <a:effectLst/>
                <a:latin typeface=""/>
              </a:rPr>
              <a:t>■</a:t>
            </a:r>
            <a:r>
              <a:rPr lang="it-IT" sz="2800" smtClean="0">
                <a:effectLst/>
                <a:latin typeface=""/>
              </a:rPr>
              <a:t> </a:t>
            </a:r>
            <a:r>
              <a:rPr lang="it-IT" sz="2800" smtClean="0">
                <a:effectLst/>
              </a:rPr>
              <a:t>Inquadramento Logopedico </a:t>
            </a:r>
          </a:p>
          <a:p>
            <a:pPr eaLnBrk="1" hangingPunct="1">
              <a:buFontTx/>
              <a:buNone/>
              <a:defRPr/>
            </a:pPr>
            <a:r>
              <a:rPr lang="it-IT" sz="2800" smtClean="0">
                <a:effectLst/>
              </a:rPr>
              <a:t>	 </a:t>
            </a:r>
            <a:r>
              <a:rPr lang="it-IT" sz="2800" smtClean="0">
                <a:solidFill>
                  <a:schemeClr val="hlink"/>
                </a:solidFill>
                <a:effectLst/>
                <a:latin typeface=""/>
              </a:rPr>
              <a:t>■</a:t>
            </a:r>
            <a:r>
              <a:rPr lang="it-IT" sz="2800" smtClean="0">
                <a:effectLst/>
                <a:latin typeface=""/>
              </a:rPr>
              <a:t> </a:t>
            </a:r>
            <a:r>
              <a:rPr lang="it-IT" sz="2800" smtClean="0">
                <a:effectLst/>
              </a:rPr>
              <a:t>Inquadramento Ricreazionale</a:t>
            </a:r>
          </a:p>
          <a:p>
            <a:pPr lvl="1" eaLnBrk="1" hangingPunct="1">
              <a:buFont typeface="Tahoma" pitchFamily="34" charset="0"/>
              <a:buNone/>
              <a:defRPr/>
            </a:pPr>
            <a:endParaRPr lang="it-IT" smtClean="0">
              <a:solidFill>
                <a:schemeClr val="hlink"/>
              </a:solidFill>
              <a:effectLst/>
            </a:endParaRPr>
          </a:p>
          <a:p>
            <a:pPr eaLnBrk="1" hangingPunct="1">
              <a:buFontTx/>
              <a:buNone/>
              <a:defRPr/>
            </a:pPr>
            <a:endParaRPr lang="it-IT" sz="2800" smtClean="0">
              <a:solidFill>
                <a:schemeClr va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it-IT" b="1" smtClean="0">
                <a:solidFill>
                  <a:schemeClr val="accent2"/>
                </a:solidFill>
                <a:effectLst/>
              </a:rPr>
              <a:t>Nuclei della Base</a:t>
            </a:r>
          </a:p>
        </p:txBody>
      </p:sp>
      <p:sp>
        <p:nvSpPr>
          <p:cNvPr id="64515" name="Rectangle 3"/>
          <p:cNvSpPr>
            <a:spLocks noGrp="1" noChangeArrowheads="1"/>
          </p:cNvSpPr>
          <p:nvPr>
            <p:ph type="body" idx="1"/>
          </p:nvPr>
        </p:nvSpPr>
        <p:spPr/>
        <p:txBody>
          <a:bodyPr/>
          <a:lstStyle/>
          <a:p>
            <a:pPr eaLnBrk="1" hangingPunct="1">
              <a:defRPr/>
            </a:pPr>
            <a:r>
              <a:rPr lang="it-IT" b="1" smtClean="0"/>
              <a:t>Circuiti riverberanti paralleli e segregati che originano da specifici</a:t>
            </a:r>
            <a:r>
              <a:rPr lang="it-IT" b="1" smtClean="0">
                <a:solidFill>
                  <a:schemeClr val="bg1"/>
                </a:solidFill>
              </a:rPr>
              <a:t> </a:t>
            </a:r>
            <a:r>
              <a:rPr lang="it-IT" b="1" smtClean="0"/>
              <a:t>campi corticali:</a:t>
            </a:r>
          </a:p>
          <a:p>
            <a:pPr lvl="1" eaLnBrk="1" hangingPunct="1">
              <a:defRPr/>
            </a:pPr>
            <a:r>
              <a:rPr lang="it-IT" b="1" smtClean="0">
                <a:solidFill>
                  <a:srgbClr val="FFFF00"/>
                </a:solidFill>
              </a:rPr>
              <a:t>SENSORIMOTORIO</a:t>
            </a:r>
          </a:p>
          <a:p>
            <a:pPr lvl="1" eaLnBrk="1" hangingPunct="1">
              <a:defRPr/>
            </a:pPr>
            <a:r>
              <a:rPr lang="it-IT" b="1" smtClean="0">
                <a:solidFill>
                  <a:srgbClr val="FFFF00"/>
                </a:solidFill>
              </a:rPr>
              <a:t>OCULOMOTORIO</a:t>
            </a:r>
          </a:p>
          <a:p>
            <a:pPr lvl="1" eaLnBrk="1" hangingPunct="1">
              <a:defRPr/>
            </a:pPr>
            <a:r>
              <a:rPr lang="it-IT" b="1" smtClean="0">
                <a:solidFill>
                  <a:srgbClr val="FFFF00"/>
                </a:solidFill>
              </a:rPr>
              <a:t>ASSOCIATIVO</a:t>
            </a:r>
          </a:p>
          <a:p>
            <a:pPr lvl="1" eaLnBrk="1" hangingPunct="1">
              <a:defRPr/>
            </a:pPr>
            <a:r>
              <a:rPr lang="it-IT" b="1" smtClean="0">
                <a:solidFill>
                  <a:srgbClr val="FFFF00"/>
                </a:solidFill>
              </a:rPr>
              <a:t>LIMBICO</a:t>
            </a:r>
          </a:p>
          <a:p>
            <a:pPr eaLnBrk="1" hangingPunct="1">
              <a:buFontTx/>
              <a:buNone/>
              <a:defRPr/>
            </a:pPr>
            <a:endParaRPr lang="it-IT"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476250"/>
            <a:ext cx="8229600" cy="1384300"/>
          </a:xfrm>
        </p:spPr>
        <p:txBody>
          <a:bodyPr/>
          <a:lstStyle/>
          <a:p>
            <a:pPr algn="ctr" eaLnBrk="1" hangingPunct="1">
              <a:defRPr/>
            </a:pPr>
            <a:r>
              <a:rPr lang="it-IT" altLang="it-IT" sz="4000" b="1" smtClean="0">
                <a:solidFill>
                  <a:schemeClr val="accent2"/>
                </a:solidFill>
              </a:rPr>
              <a:t>Strategie Riabilitative</a:t>
            </a:r>
            <a:r>
              <a:rPr lang="it-IT" altLang="it-IT" sz="4000" b="1" smtClean="0">
                <a:solidFill>
                  <a:schemeClr val="bg1"/>
                </a:solidFill>
              </a:rPr>
              <a:t> </a:t>
            </a:r>
            <a:br>
              <a:rPr lang="it-IT" altLang="it-IT" sz="4000" b="1" smtClean="0">
                <a:solidFill>
                  <a:schemeClr val="bg1"/>
                </a:solidFill>
              </a:rPr>
            </a:br>
            <a:r>
              <a:rPr lang="it-IT" sz="4000" smtClean="0"/>
              <a:t/>
            </a:r>
            <a:br>
              <a:rPr lang="it-IT" sz="4000" smtClean="0"/>
            </a:br>
            <a:endParaRPr lang="it-IT" sz="4000" smtClean="0"/>
          </a:p>
        </p:txBody>
      </p:sp>
      <p:sp>
        <p:nvSpPr>
          <p:cNvPr id="39939" name="Rectangle 3"/>
          <p:cNvSpPr>
            <a:spLocks noGrp="1" noChangeArrowheads="1"/>
          </p:cNvSpPr>
          <p:nvPr>
            <p:ph type="body" idx="1"/>
          </p:nvPr>
        </p:nvSpPr>
        <p:spPr/>
        <p:txBody>
          <a:bodyPr/>
          <a:lstStyle/>
          <a:p>
            <a:pPr eaLnBrk="1" hangingPunct="1">
              <a:lnSpc>
                <a:spcPct val="80000"/>
              </a:lnSpc>
              <a:defRPr/>
            </a:pPr>
            <a:r>
              <a:rPr lang="it-IT" sz="2400" smtClean="0">
                <a:effectLst/>
              </a:rPr>
              <a:t>Risultati di studi recenti con le neuroimmagini suggeriscono che i benefici immediati dell’allenamento siano dovuti all’attivazione del cervelletto, una zona del sistema nervoso centrale che non è affetta dalla malattia di Parkinson</a:t>
            </a:r>
          </a:p>
          <a:p>
            <a:pPr eaLnBrk="1" hangingPunct="1">
              <a:lnSpc>
                <a:spcPct val="80000"/>
              </a:lnSpc>
              <a:defRPr/>
            </a:pPr>
            <a:r>
              <a:rPr lang="it-IT" sz="2400" smtClean="0">
                <a:effectLst/>
              </a:rPr>
              <a:t>I benefici dell’allenamento a lungo termine dipenderebbero dalla creazione di circuiti cerebrali automatici prevalentemente nei nuclei della base, la zona affetta dalla malattia di Parkinson  </a:t>
            </a:r>
          </a:p>
          <a:p>
            <a:pPr eaLnBrk="1" hangingPunct="1">
              <a:lnSpc>
                <a:spcPct val="80000"/>
              </a:lnSpc>
              <a:defRPr/>
            </a:pPr>
            <a:r>
              <a:rPr lang="it-IT" sz="2400" smtClean="0">
                <a:effectLst/>
              </a:rPr>
              <a:t>Questi risultati indicano che l’allenamento nei pazienti parkinsoniani dovrebbe comprendere più esercizi per un periodo più breve piuttosto che pochi esercizi prolungati nel tempo </a:t>
            </a:r>
            <a:r>
              <a:rPr lang="it-IT" sz="2400" b="1" smtClean="0">
                <a:solidFill>
                  <a:srgbClr val="FFFF00"/>
                </a:solidFill>
                <a:effectLst/>
              </a:rPr>
              <a:t>[</a:t>
            </a:r>
            <a:r>
              <a:rPr lang="it-IT" sz="1800" b="1" smtClean="0">
                <a:solidFill>
                  <a:srgbClr val="FFFF00"/>
                </a:solidFill>
                <a:effectLst/>
              </a:rPr>
              <a:t>Agostino R. et al. Mov Disord 2004]</a:t>
            </a:r>
          </a:p>
          <a:p>
            <a:pPr eaLnBrk="1" hangingPunct="1">
              <a:lnSpc>
                <a:spcPct val="80000"/>
              </a:lnSpc>
              <a:defRPr/>
            </a:pPr>
            <a:endParaRPr lang="it-IT" sz="1800" b="1" smtClean="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0"/>
            <a:ext cx="8229600" cy="1384300"/>
          </a:xfrm>
        </p:spPr>
        <p:txBody>
          <a:bodyPr/>
          <a:lstStyle/>
          <a:p>
            <a:pPr algn="ctr" eaLnBrk="1" hangingPunct="1">
              <a:defRPr/>
            </a:pPr>
            <a:r>
              <a:rPr lang="it-IT" altLang="it-IT" b="1" smtClean="0">
                <a:solidFill>
                  <a:schemeClr val="accent2"/>
                </a:solidFill>
              </a:rPr>
              <a:t>Strategie Riabilitative</a:t>
            </a:r>
            <a:endParaRPr lang="it-IT" b="1" smtClean="0">
              <a:solidFill>
                <a:schemeClr val="accent2"/>
              </a:solidFill>
            </a:endParaRPr>
          </a:p>
        </p:txBody>
      </p:sp>
      <p:sp>
        <p:nvSpPr>
          <p:cNvPr id="50179" name="Rectangle 3"/>
          <p:cNvSpPr>
            <a:spLocks noGrp="1" noChangeArrowheads="1"/>
          </p:cNvSpPr>
          <p:nvPr>
            <p:ph type="body" idx="1"/>
          </p:nvPr>
        </p:nvSpPr>
        <p:spPr/>
        <p:txBody>
          <a:bodyPr/>
          <a:lstStyle/>
          <a:p>
            <a:pPr algn="ctr" eaLnBrk="1" hangingPunct="1">
              <a:lnSpc>
                <a:spcPct val="90000"/>
              </a:lnSpc>
              <a:buFontTx/>
              <a:buNone/>
              <a:defRPr/>
            </a:pPr>
            <a:r>
              <a:rPr lang="it-IT" sz="2400" b="1" smtClean="0">
                <a:effectLst/>
              </a:rPr>
              <a:t>Physiotherapy versus placebo or no intervention in Parkinson's disease</a:t>
            </a:r>
            <a:r>
              <a:rPr lang="it-IT" sz="2800" smtClean="0"/>
              <a:t> </a:t>
            </a:r>
          </a:p>
          <a:p>
            <a:pPr algn="ctr" eaLnBrk="1" hangingPunct="1">
              <a:lnSpc>
                <a:spcPct val="90000"/>
              </a:lnSpc>
              <a:buFontTx/>
              <a:buNone/>
              <a:defRPr/>
            </a:pPr>
            <a:r>
              <a:rPr lang="it-IT" sz="1600" b="1" smtClean="0">
                <a:effectLst/>
              </a:rPr>
              <a:t>KHO Deane et al. Cochrane Database of Systematic Reviews   2001, Issue 3 </a:t>
            </a:r>
          </a:p>
          <a:p>
            <a:pPr algn="ctr" eaLnBrk="1" hangingPunct="1">
              <a:lnSpc>
                <a:spcPct val="90000"/>
              </a:lnSpc>
              <a:buFontTx/>
              <a:buNone/>
              <a:defRPr/>
            </a:pPr>
            <a:endParaRPr lang="it-IT" sz="1600" b="1" smtClean="0">
              <a:effectLst/>
            </a:endParaRPr>
          </a:p>
          <a:p>
            <a:pPr algn="ctr" eaLnBrk="1" hangingPunct="1">
              <a:lnSpc>
                <a:spcPct val="90000"/>
              </a:lnSpc>
              <a:buFontTx/>
              <a:buNone/>
              <a:defRPr/>
            </a:pPr>
            <a:endParaRPr lang="it-IT" sz="1600" b="1" smtClean="0">
              <a:effectLst/>
            </a:endParaRPr>
          </a:p>
          <a:p>
            <a:pPr eaLnBrk="1" hangingPunct="1">
              <a:lnSpc>
                <a:spcPct val="90000"/>
              </a:lnSpc>
              <a:buFontTx/>
              <a:buNone/>
              <a:defRPr/>
            </a:pPr>
            <a:r>
              <a:rPr lang="it-IT" sz="2400" b="1" smtClean="0">
                <a:solidFill>
                  <a:schemeClr val="bg1"/>
                </a:solidFill>
                <a:effectLst/>
              </a:rPr>
              <a:t>Authors' conclusions:</a:t>
            </a:r>
            <a:r>
              <a:rPr lang="it-IT" sz="2400" b="1" smtClean="0">
                <a:effectLst/>
              </a:rPr>
              <a:t> </a:t>
            </a:r>
            <a:r>
              <a:rPr lang="it-IT" sz="2400" b="1" smtClean="0">
                <a:solidFill>
                  <a:srgbClr val="FFFF00"/>
                </a:solidFill>
                <a:effectLst/>
              </a:rPr>
              <a:t>“Considering the methodological flaws in many of the studies, the small number of patients examined, and the possibility of publication bias, there is insufficient evidence to support or refute the efficacy of physiotherapy in Parkinson's disease.”</a:t>
            </a:r>
            <a:r>
              <a:rPr lang="it-IT" sz="2400" smtClean="0">
                <a:solidFill>
                  <a:srgbClr val="FFFF00"/>
                </a:solidFill>
              </a:rPr>
              <a:t> </a:t>
            </a:r>
            <a:r>
              <a:rPr lang="it-IT" sz="2400" b="1" smtClean="0">
                <a:solidFill>
                  <a:srgbClr val="FFFF00"/>
                </a:solidFill>
                <a:effectLst/>
              </a:rPr>
              <a:t> </a:t>
            </a:r>
          </a:p>
          <a:p>
            <a:pPr eaLnBrk="1" hangingPunct="1">
              <a:lnSpc>
                <a:spcPct val="90000"/>
              </a:lnSpc>
              <a:buFontTx/>
              <a:buNone/>
              <a:defRPr/>
            </a:pPr>
            <a:r>
              <a:rPr lang="it-IT" sz="2400" b="1" smtClean="0">
                <a:solidFill>
                  <a:srgbClr val="FFFF00"/>
                </a:solidFill>
                <a:effectLst/>
              </a:rPr>
              <a:t> </a:t>
            </a:r>
          </a:p>
          <a:p>
            <a:pPr algn="ctr" eaLnBrk="1" hangingPunct="1">
              <a:lnSpc>
                <a:spcPct val="90000"/>
              </a:lnSpc>
              <a:buFontTx/>
              <a:buNone/>
              <a:defRPr/>
            </a:pPr>
            <a:endParaRPr lang="it-IT" sz="2400" b="1" smtClean="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0"/>
            <a:ext cx="8229600" cy="1384300"/>
          </a:xfrm>
        </p:spPr>
        <p:txBody>
          <a:bodyPr/>
          <a:lstStyle/>
          <a:p>
            <a:pPr algn="ctr" eaLnBrk="1" hangingPunct="1"/>
            <a:r>
              <a:rPr lang="it-IT" altLang="it-IT" b="1" smtClean="0">
                <a:solidFill>
                  <a:schemeClr val="accent2"/>
                </a:solidFill>
                <a:effectLst/>
              </a:rPr>
              <a:t>Strategie Riabilitative</a:t>
            </a:r>
            <a:endParaRPr lang="it-IT" b="1" smtClean="0">
              <a:solidFill>
                <a:schemeClr val="accent2"/>
              </a:solidFill>
              <a:effectLst/>
            </a:endParaRPr>
          </a:p>
        </p:txBody>
      </p:sp>
      <p:sp>
        <p:nvSpPr>
          <p:cNvPr id="51203" name="Rectangle 3"/>
          <p:cNvSpPr>
            <a:spLocks noGrp="1" noChangeArrowheads="1"/>
          </p:cNvSpPr>
          <p:nvPr>
            <p:ph type="body" idx="1"/>
          </p:nvPr>
        </p:nvSpPr>
        <p:spPr/>
        <p:txBody>
          <a:bodyPr/>
          <a:lstStyle/>
          <a:p>
            <a:pPr algn="ctr" eaLnBrk="1" hangingPunct="1">
              <a:lnSpc>
                <a:spcPct val="90000"/>
              </a:lnSpc>
              <a:buFontTx/>
              <a:buNone/>
              <a:defRPr/>
            </a:pPr>
            <a:r>
              <a:rPr lang="it-IT" sz="2400" b="1" smtClean="0">
                <a:effectLst/>
              </a:rPr>
              <a:t>Evidence-Based Analysis   of Physical Therapy in Parkinson’s disease with Recommendations for Practice and Records</a:t>
            </a:r>
          </a:p>
          <a:p>
            <a:pPr algn="ctr" eaLnBrk="1" hangingPunct="1">
              <a:lnSpc>
                <a:spcPct val="90000"/>
              </a:lnSpc>
              <a:buFontTx/>
              <a:buNone/>
              <a:defRPr/>
            </a:pPr>
            <a:r>
              <a:rPr lang="it-IT" sz="1800" b="1" smtClean="0">
                <a:effectLst/>
              </a:rPr>
              <a:t>Keus SHJ et al. Mov Disord 2007; 22:451-460</a:t>
            </a:r>
          </a:p>
          <a:p>
            <a:pPr algn="ctr" eaLnBrk="1" hangingPunct="1">
              <a:lnSpc>
                <a:spcPct val="90000"/>
              </a:lnSpc>
              <a:buFontTx/>
              <a:buNone/>
              <a:defRPr/>
            </a:pPr>
            <a:endParaRPr lang="it-IT" sz="1800" b="1" smtClean="0"/>
          </a:p>
          <a:p>
            <a:pPr algn="ctr" eaLnBrk="1" hangingPunct="1">
              <a:lnSpc>
                <a:spcPct val="90000"/>
              </a:lnSpc>
              <a:buFontTx/>
              <a:buNone/>
              <a:defRPr/>
            </a:pPr>
            <a:endParaRPr lang="it-IT" sz="1800" b="1" smtClean="0"/>
          </a:p>
          <a:p>
            <a:pPr eaLnBrk="1" hangingPunct="1">
              <a:lnSpc>
                <a:spcPct val="90000"/>
              </a:lnSpc>
              <a:defRPr/>
            </a:pPr>
            <a:r>
              <a:rPr lang="it-IT" sz="2000" b="1" smtClean="0">
                <a:solidFill>
                  <a:srgbClr val="FFFF00"/>
                </a:solidFill>
              </a:rPr>
              <a:t>Strategie di cueing per migliorare  la deambulazione</a:t>
            </a:r>
          </a:p>
          <a:p>
            <a:pPr eaLnBrk="1" hangingPunct="1">
              <a:lnSpc>
                <a:spcPct val="90000"/>
              </a:lnSpc>
              <a:defRPr/>
            </a:pPr>
            <a:r>
              <a:rPr lang="it-IT" sz="2000" b="1" smtClean="0">
                <a:solidFill>
                  <a:srgbClr val="FFFF00"/>
                </a:solidFill>
              </a:rPr>
              <a:t>Strategie cognitive di movimento per migliorare i trasferimenti</a:t>
            </a:r>
          </a:p>
          <a:p>
            <a:pPr eaLnBrk="1" hangingPunct="1">
              <a:lnSpc>
                <a:spcPct val="90000"/>
              </a:lnSpc>
              <a:defRPr/>
            </a:pPr>
            <a:r>
              <a:rPr lang="it-IT" sz="2000" b="1" smtClean="0">
                <a:solidFill>
                  <a:srgbClr val="FFFF00"/>
                </a:solidFill>
              </a:rPr>
              <a:t>Esercizi per migliorare l’equilibrio</a:t>
            </a:r>
          </a:p>
          <a:p>
            <a:pPr eaLnBrk="1" hangingPunct="1">
              <a:lnSpc>
                <a:spcPct val="90000"/>
              </a:lnSpc>
              <a:defRPr/>
            </a:pPr>
            <a:r>
              <a:rPr lang="it-IT" sz="2000" b="1" smtClean="0">
                <a:solidFill>
                  <a:srgbClr val="FFFF00"/>
                </a:solidFill>
              </a:rPr>
              <a:t>Allenamenti di  mobilità articolare e di forza muscolare  per migliorare la capacità fisica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it-IT" altLang="it-IT" b="1" smtClean="0">
                <a:solidFill>
                  <a:schemeClr val="accent2"/>
                </a:solidFill>
                <a:effectLst/>
              </a:rPr>
              <a:t>Strategie Riabilitative</a:t>
            </a:r>
            <a:endParaRPr lang="it-IT" b="1" smtClean="0">
              <a:solidFill>
                <a:schemeClr val="accent2"/>
              </a:solidFill>
              <a:effectLst/>
            </a:endParaRPr>
          </a:p>
        </p:txBody>
      </p:sp>
      <p:sp>
        <p:nvSpPr>
          <p:cNvPr id="58371" name="Rectangle 3"/>
          <p:cNvSpPr>
            <a:spLocks noGrp="1" noChangeArrowheads="1"/>
          </p:cNvSpPr>
          <p:nvPr>
            <p:ph type="body" idx="1"/>
          </p:nvPr>
        </p:nvSpPr>
        <p:spPr/>
        <p:txBody>
          <a:bodyPr/>
          <a:lstStyle/>
          <a:p>
            <a:pPr algn="ctr" eaLnBrk="1" hangingPunct="1">
              <a:lnSpc>
                <a:spcPct val="90000"/>
              </a:lnSpc>
              <a:buFontTx/>
              <a:buNone/>
              <a:defRPr/>
            </a:pPr>
            <a:r>
              <a:rPr lang="it-IT" sz="2400" b="1" smtClean="0">
                <a:effectLst/>
              </a:rPr>
              <a:t>Enhancing neuroplasticity in the basal ganglia: the role of exercise in Parkinson's disease</a:t>
            </a:r>
          </a:p>
          <a:p>
            <a:pPr algn="ctr" eaLnBrk="1" hangingPunct="1">
              <a:lnSpc>
                <a:spcPct val="90000"/>
              </a:lnSpc>
              <a:buFontTx/>
              <a:buNone/>
              <a:defRPr/>
            </a:pPr>
            <a:r>
              <a:rPr lang="it-IT" sz="1800" b="1" smtClean="0">
                <a:effectLst/>
              </a:rPr>
              <a:t>Petzinger GM et al.</a:t>
            </a:r>
            <a:r>
              <a:rPr lang="it-IT" sz="1800" b="1" smtClean="0"/>
              <a:t> Mov Disord. 2010;25 Suppl 1:S141-5</a:t>
            </a:r>
            <a:r>
              <a:rPr lang="it-IT" b="1" smtClean="0"/>
              <a:t> </a:t>
            </a:r>
          </a:p>
          <a:p>
            <a:pPr algn="ctr" eaLnBrk="1" hangingPunct="1">
              <a:lnSpc>
                <a:spcPct val="90000"/>
              </a:lnSpc>
              <a:buFontTx/>
              <a:buNone/>
              <a:defRPr/>
            </a:pPr>
            <a:endParaRPr lang="it-IT" b="1" smtClean="0"/>
          </a:p>
          <a:p>
            <a:pPr algn="ctr" eaLnBrk="1" hangingPunct="1">
              <a:lnSpc>
                <a:spcPct val="90000"/>
              </a:lnSpc>
              <a:buFontTx/>
              <a:buNone/>
              <a:defRPr/>
            </a:pPr>
            <a:r>
              <a:rPr lang="it-IT" sz="2400" b="1" smtClean="0">
                <a:solidFill>
                  <a:srgbClr val="FFFF00"/>
                </a:solidFill>
                <a:effectLst/>
              </a:rPr>
              <a:t>“.. alterations in both dopaminergic and glutamatergic neurotransmission, induced by activity-dependent (exercise) processes, may mitigate the cortically driven hyper-excitability in the basal ganglia normally observed in the parkinsonian state.”</a:t>
            </a:r>
            <a:r>
              <a:rPr lang="it-IT" smtClean="0">
                <a:solidFill>
                  <a:srgbClr val="FFFF00"/>
                </a:solidFill>
              </a:rPr>
              <a:t> </a:t>
            </a:r>
            <a:endParaRPr lang="it-IT" b="1" smtClean="0">
              <a:solidFill>
                <a:srgbClr val="FFFF00"/>
              </a:solidFill>
            </a:endParaRPr>
          </a:p>
          <a:p>
            <a:pPr eaLnBrk="1" hangingPunct="1">
              <a:lnSpc>
                <a:spcPct val="90000"/>
              </a:lnSpc>
              <a:buFontTx/>
              <a:buNone/>
              <a:defRPr/>
            </a:pPr>
            <a:endParaRPr lang="it-IT" smtClean="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it-IT" altLang="it-IT" b="1" smtClean="0">
                <a:solidFill>
                  <a:schemeClr val="accent2"/>
                </a:solidFill>
                <a:effectLst/>
              </a:rPr>
              <a:t>Strategie Riabilitative</a:t>
            </a:r>
            <a:endParaRPr lang="it-IT" b="1" smtClean="0">
              <a:solidFill>
                <a:schemeClr val="accent2"/>
              </a:solidFill>
              <a:effectLst/>
            </a:endParaRPr>
          </a:p>
        </p:txBody>
      </p:sp>
      <p:sp>
        <p:nvSpPr>
          <p:cNvPr id="72707" name="Rectangle 3"/>
          <p:cNvSpPr>
            <a:spLocks noGrp="1" noChangeArrowheads="1"/>
          </p:cNvSpPr>
          <p:nvPr>
            <p:ph type="body" idx="1"/>
          </p:nvPr>
        </p:nvSpPr>
        <p:spPr/>
        <p:txBody>
          <a:bodyPr/>
          <a:lstStyle/>
          <a:p>
            <a:pPr algn="ctr" eaLnBrk="1" hangingPunct="1">
              <a:lnSpc>
                <a:spcPct val="80000"/>
              </a:lnSpc>
              <a:buFontTx/>
              <a:buNone/>
              <a:defRPr/>
            </a:pPr>
            <a:r>
              <a:rPr lang="it-IT" sz="2000" b="1" smtClean="0">
                <a:effectLst/>
              </a:rPr>
              <a:t>Comparison of the effects of a physiotherapist-supervised exercise programme and a self-supervised exercise programme on quality of life in patients with Parkinson's disease</a:t>
            </a:r>
            <a:br>
              <a:rPr lang="it-IT" sz="2000" b="1" smtClean="0">
                <a:effectLst/>
              </a:rPr>
            </a:br>
            <a:endParaRPr lang="it-IT" sz="2000" b="1" smtClean="0">
              <a:effectLst/>
            </a:endParaRPr>
          </a:p>
          <a:p>
            <a:pPr algn="ctr" eaLnBrk="1" hangingPunct="1">
              <a:lnSpc>
                <a:spcPct val="80000"/>
              </a:lnSpc>
              <a:buFontTx/>
              <a:buNone/>
              <a:defRPr/>
            </a:pPr>
            <a:r>
              <a:rPr lang="it-IT" sz="1800" b="1" smtClean="0">
                <a:effectLst/>
              </a:rPr>
              <a:t>Dereli EE et al. Clin Rehabil. 2010; 24:352-62</a:t>
            </a:r>
            <a:r>
              <a:rPr lang="it-IT" sz="1800" b="1" smtClean="0"/>
              <a:t> </a:t>
            </a:r>
          </a:p>
          <a:p>
            <a:pPr algn="ctr" eaLnBrk="1" hangingPunct="1">
              <a:lnSpc>
                <a:spcPct val="80000"/>
              </a:lnSpc>
              <a:buFontTx/>
              <a:buNone/>
              <a:defRPr/>
            </a:pPr>
            <a:endParaRPr lang="it-IT" sz="2400" smtClean="0">
              <a:solidFill>
                <a:srgbClr val="FFFF00"/>
              </a:solidFill>
            </a:endParaRPr>
          </a:p>
          <a:p>
            <a:pPr algn="ctr" eaLnBrk="1" hangingPunct="1">
              <a:lnSpc>
                <a:spcPct val="80000"/>
              </a:lnSpc>
              <a:buFontTx/>
              <a:buNone/>
              <a:defRPr/>
            </a:pPr>
            <a:r>
              <a:rPr lang="it-IT" sz="2400" smtClean="0">
                <a:solidFill>
                  <a:srgbClr val="FFFF00"/>
                </a:solidFill>
              </a:rPr>
              <a:t>“The exercise programme under physiotherapist supervision was found to be more effective at improving activities of daily living, motor, mental, emotional functions and general health quality in patients with Parkinson's disease compared with a self-supervised home programme.” </a:t>
            </a:r>
          </a:p>
          <a:p>
            <a:pPr algn="ctr" eaLnBrk="1" hangingPunct="1">
              <a:lnSpc>
                <a:spcPct val="80000"/>
              </a:lnSpc>
              <a:buFontTx/>
              <a:buNone/>
              <a:defRPr/>
            </a:pPr>
            <a:endParaRPr lang="it-IT" sz="1800"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le0028"/>
          <p:cNvPicPr>
            <a:picLocks noChangeAspect="1" noChangeArrowheads="1"/>
          </p:cNvPicPr>
          <p:nvPr/>
        </p:nvPicPr>
        <p:blipFill>
          <a:blip r:embed="rId2"/>
          <a:srcRect/>
          <a:stretch>
            <a:fillRect/>
          </a:stretch>
        </p:blipFill>
        <p:spPr bwMode="auto">
          <a:xfrm>
            <a:off x="76200" y="1292225"/>
            <a:ext cx="8915400" cy="5194300"/>
          </a:xfrm>
          <a:prstGeom prst="rect">
            <a:avLst/>
          </a:prstGeom>
          <a:noFill/>
          <a:ln w="9525">
            <a:noFill/>
            <a:miter lim="800000"/>
            <a:headEnd/>
            <a:tailEnd/>
          </a:ln>
        </p:spPr>
      </p:pic>
      <p:sp>
        <p:nvSpPr>
          <p:cNvPr id="48131" name="Text Box 3"/>
          <p:cNvSpPr txBox="1">
            <a:spLocks noChangeArrowheads="1"/>
          </p:cNvSpPr>
          <p:nvPr/>
        </p:nvSpPr>
        <p:spPr bwMode="auto">
          <a:xfrm>
            <a:off x="684213" y="0"/>
            <a:ext cx="8018462" cy="1066800"/>
          </a:xfrm>
          <a:prstGeom prst="rect">
            <a:avLst/>
          </a:prstGeom>
          <a:noFill/>
          <a:ln w="9525">
            <a:noFill/>
            <a:miter lim="800000"/>
            <a:headEnd/>
            <a:tailEnd/>
          </a:ln>
        </p:spPr>
        <p:txBody>
          <a:bodyPr>
            <a:spAutoFit/>
          </a:bodyPr>
          <a:lstStyle/>
          <a:p>
            <a:pPr algn="ctr"/>
            <a:r>
              <a:rPr lang="it-IT" sz="3200" b="1">
                <a:solidFill>
                  <a:schemeClr val="accent2"/>
                </a:solidFill>
                <a:latin typeface="Arial" charset="0"/>
              </a:rPr>
              <a:t>Modelli di Fisioterapia per la Malattia di Parkinson</a:t>
            </a:r>
          </a:p>
        </p:txBody>
      </p:sp>
      <p:sp>
        <p:nvSpPr>
          <p:cNvPr id="48132" name="Rectangle 4"/>
          <p:cNvSpPr>
            <a:spLocks noChangeArrowheads="1"/>
          </p:cNvSpPr>
          <p:nvPr/>
        </p:nvSpPr>
        <p:spPr bwMode="auto">
          <a:xfrm>
            <a:off x="228600" y="1447800"/>
            <a:ext cx="1600200" cy="304800"/>
          </a:xfrm>
          <a:prstGeom prst="rect">
            <a:avLst/>
          </a:prstGeom>
          <a:noFill/>
          <a:ln w="38100">
            <a:solidFill>
              <a:srgbClr val="FF0066"/>
            </a:solidFill>
            <a:miter lim="800000"/>
            <a:headEnd/>
            <a:tailEnd/>
          </a:ln>
        </p:spPr>
        <p:txBody>
          <a:bodyPr wrap="none" anchor="ctr"/>
          <a:lstStyle/>
          <a:p>
            <a:endParaRPr lang="it-IT"/>
          </a:p>
        </p:txBody>
      </p:sp>
      <p:sp>
        <p:nvSpPr>
          <p:cNvPr id="48133" name="Rectangle 5"/>
          <p:cNvSpPr>
            <a:spLocks noChangeArrowheads="1"/>
          </p:cNvSpPr>
          <p:nvPr/>
        </p:nvSpPr>
        <p:spPr bwMode="auto">
          <a:xfrm>
            <a:off x="228600" y="2971800"/>
            <a:ext cx="1752600" cy="304800"/>
          </a:xfrm>
          <a:prstGeom prst="rect">
            <a:avLst/>
          </a:prstGeom>
          <a:noFill/>
          <a:ln w="38100">
            <a:solidFill>
              <a:srgbClr val="FF0066"/>
            </a:solidFill>
            <a:miter lim="800000"/>
            <a:headEnd/>
            <a:tailEnd/>
          </a:ln>
        </p:spPr>
        <p:txBody>
          <a:bodyPr wrap="none" anchor="ctr"/>
          <a:lstStyle/>
          <a:p>
            <a:endParaRPr lang="it-IT"/>
          </a:p>
        </p:txBody>
      </p:sp>
      <p:sp>
        <p:nvSpPr>
          <p:cNvPr id="48134" name="Rectangle 6"/>
          <p:cNvSpPr>
            <a:spLocks noChangeArrowheads="1"/>
          </p:cNvSpPr>
          <p:nvPr/>
        </p:nvSpPr>
        <p:spPr bwMode="auto">
          <a:xfrm>
            <a:off x="228600" y="4724400"/>
            <a:ext cx="1905000" cy="381000"/>
          </a:xfrm>
          <a:prstGeom prst="rect">
            <a:avLst/>
          </a:prstGeom>
          <a:noFill/>
          <a:ln w="38100">
            <a:solidFill>
              <a:srgbClr val="FF0066"/>
            </a:solidFill>
            <a:miter lim="800000"/>
            <a:headEnd/>
            <a:tailEnd/>
          </a:ln>
        </p:spPr>
        <p:txBody>
          <a:bodyPr wrap="none" anchor="ctr"/>
          <a:lstStyle/>
          <a:p>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92100"/>
            <a:ext cx="8229600" cy="1192213"/>
          </a:xfrm>
        </p:spPr>
        <p:txBody>
          <a:bodyPr/>
          <a:lstStyle/>
          <a:p>
            <a:pPr algn="ctr" eaLnBrk="1" hangingPunct="1"/>
            <a:r>
              <a:rPr lang="it-IT" sz="4000" b="1" smtClean="0">
                <a:solidFill>
                  <a:schemeClr val="accent2"/>
                </a:solidFill>
                <a:effectLst/>
              </a:rPr>
              <a:t>Nuclei della Base</a:t>
            </a:r>
            <a:br>
              <a:rPr lang="it-IT" sz="4000" b="1" smtClean="0">
                <a:solidFill>
                  <a:schemeClr val="accent2"/>
                </a:solidFill>
                <a:effectLst/>
              </a:rPr>
            </a:br>
            <a:r>
              <a:rPr lang="it-IT" sz="4000" b="1" smtClean="0">
                <a:solidFill>
                  <a:schemeClr val="bg1"/>
                </a:solidFill>
                <a:effectLst/>
              </a:rPr>
              <a:t> </a:t>
            </a:r>
            <a:r>
              <a:rPr lang="it-IT" sz="3600" b="1" smtClean="0">
                <a:solidFill>
                  <a:srgbClr val="FFFF00"/>
                </a:solidFill>
                <a:effectLst/>
              </a:rPr>
              <a:t>Il circuito sensorimotorio</a:t>
            </a:r>
          </a:p>
        </p:txBody>
      </p:sp>
      <p:sp>
        <p:nvSpPr>
          <p:cNvPr id="65539" name="Rectangle 3"/>
          <p:cNvSpPr>
            <a:spLocks noGrp="1" noChangeArrowheads="1"/>
          </p:cNvSpPr>
          <p:nvPr>
            <p:ph type="body" idx="1"/>
          </p:nvPr>
        </p:nvSpPr>
        <p:spPr>
          <a:xfrm>
            <a:off x="457200" y="1905000"/>
            <a:ext cx="3683000" cy="4548188"/>
          </a:xfrm>
        </p:spPr>
        <p:txBody>
          <a:bodyPr/>
          <a:lstStyle/>
          <a:p>
            <a:pPr eaLnBrk="1" hangingPunct="1">
              <a:lnSpc>
                <a:spcPct val="90000"/>
              </a:lnSpc>
              <a:defRPr/>
            </a:pPr>
            <a:r>
              <a:rPr lang="it-IT" sz="2400" b="1" smtClean="0"/>
              <a:t>Inputs da aree sensitivo-motorie (S1 – S2 – M1 – SMA – PMC) tramite proiezioni eccitatorie (glutamatergiche) dirette alla porzione postero-laterale del putamen ed organizzate con una precisa somatotopia</a:t>
            </a:r>
          </a:p>
          <a:p>
            <a:pPr eaLnBrk="1" hangingPunct="1">
              <a:lnSpc>
                <a:spcPct val="90000"/>
              </a:lnSpc>
              <a:buFontTx/>
              <a:buNone/>
              <a:defRPr/>
            </a:pPr>
            <a:endParaRPr lang="it-IT" sz="2400" smtClean="0"/>
          </a:p>
        </p:txBody>
      </p:sp>
      <p:pic>
        <p:nvPicPr>
          <p:cNvPr id="7172" name="Picture 4" descr="BG_Circuit"/>
          <p:cNvPicPr>
            <a:picLocks noChangeAspect="1" noChangeArrowheads="1"/>
          </p:cNvPicPr>
          <p:nvPr/>
        </p:nvPicPr>
        <p:blipFill>
          <a:blip r:embed="rId2"/>
          <a:srcRect/>
          <a:stretch>
            <a:fillRect/>
          </a:stretch>
        </p:blipFill>
        <p:spPr bwMode="auto">
          <a:xfrm>
            <a:off x="4476750" y="1625600"/>
            <a:ext cx="4416425" cy="4827588"/>
          </a:xfrm>
          <a:prstGeom prst="rect">
            <a:avLst/>
          </a:prstGeom>
          <a:noFill/>
          <a:ln w="19050">
            <a:solidFill>
              <a:srgbClr val="FFFF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it-IT" sz="4000" b="1" smtClean="0">
                <a:solidFill>
                  <a:schemeClr val="accent2"/>
                </a:solidFill>
                <a:effectLst/>
              </a:rPr>
              <a:t>Ruolo dei Nuclei della Base</a:t>
            </a:r>
            <a:r>
              <a:rPr lang="it-IT" sz="4000" b="1" smtClean="0">
                <a:solidFill>
                  <a:schemeClr val="bg1"/>
                </a:solidFill>
                <a:effectLst/>
              </a:rPr>
              <a:t/>
            </a:r>
            <a:br>
              <a:rPr lang="it-IT" sz="4000" b="1" smtClean="0">
                <a:solidFill>
                  <a:schemeClr val="bg1"/>
                </a:solidFill>
                <a:effectLst/>
              </a:rPr>
            </a:br>
            <a:endParaRPr lang="it-IT" sz="4000" b="1" smtClean="0">
              <a:solidFill>
                <a:schemeClr val="bg1"/>
              </a:solidFill>
              <a:effectLst/>
            </a:endParaRPr>
          </a:p>
        </p:txBody>
      </p:sp>
      <p:sp>
        <p:nvSpPr>
          <p:cNvPr id="8195" name="Rectangle 3"/>
          <p:cNvSpPr>
            <a:spLocks noGrp="1" noChangeArrowheads="1"/>
          </p:cNvSpPr>
          <p:nvPr>
            <p:ph type="body" idx="1"/>
          </p:nvPr>
        </p:nvSpPr>
        <p:spPr/>
        <p:txBody>
          <a:bodyPr/>
          <a:lstStyle/>
          <a:p>
            <a:pPr marL="609600" indent="-609600" eaLnBrk="1" hangingPunct="1">
              <a:lnSpc>
                <a:spcPct val="90000"/>
              </a:lnSpc>
            </a:pPr>
            <a:r>
              <a:rPr lang="it-IT" sz="2400" b="1" smtClean="0">
                <a:effectLst/>
              </a:rPr>
              <a:t>Ruolo nell’apprendimento</a:t>
            </a:r>
            <a:r>
              <a:rPr lang="it-IT" sz="2400" b="1" i="1" smtClean="0">
                <a:effectLst/>
              </a:rPr>
              <a:t> </a:t>
            </a:r>
            <a:r>
              <a:rPr lang="it-IT" sz="2400" b="1" smtClean="0">
                <a:effectLst/>
              </a:rPr>
              <a:t>di nuove capacità motorie</a:t>
            </a:r>
          </a:p>
          <a:p>
            <a:pPr marL="609600" indent="-609600" eaLnBrk="1" hangingPunct="1">
              <a:lnSpc>
                <a:spcPct val="90000"/>
              </a:lnSpc>
            </a:pPr>
            <a:endParaRPr lang="it-IT" sz="2400" b="1" smtClean="0">
              <a:effectLst/>
            </a:endParaRPr>
          </a:p>
          <a:p>
            <a:pPr marL="609600" indent="-609600" eaLnBrk="1" hangingPunct="1">
              <a:lnSpc>
                <a:spcPct val="90000"/>
              </a:lnSpc>
            </a:pPr>
            <a:r>
              <a:rPr lang="it-IT" sz="2400" b="1" smtClean="0">
                <a:effectLst/>
              </a:rPr>
              <a:t>Ruolo nella programmazione ed esecuzione del movimento:</a:t>
            </a:r>
          </a:p>
          <a:p>
            <a:pPr marL="990600" lvl="1" indent="-533400" eaLnBrk="1" hangingPunct="1">
              <a:lnSpc>
                <a:spcPct val="90000"/>
              </a:lnSpc>
            </a:pPr>
            <a:r>
              <a:rPr lang="it-IT" sz="2000" b="1" smtClean="0">
                <a:solidFill>
                  <a:srgbClr val="FFFF00"/>
                </a:solidFill>
                <a:effectLst/>
              </a:rPr>
              <a:t>influenzare le caratteristiche del movimento (ampiezza/velocità) </a:t>
            </a:r>
          </a:p>
          <a:p>
            <a:pPr marL="990600" lvl="1" indent="-533400" eaLnBrk="1" hangingPunct="1">
              <a:lnSpc>
                <a:spcPct val="90000"/>
              </a:lnSpc>
            </a:pPr>
            <a:r>
              <a:rPr lang="it-IT" sz="2000" b="1" smtClean="0">
                <a:solidFill>
                  <a:srgbClr val="FFFF00"/>
                </a:solidFill>
                <a:effectLst/>
              </a:rPr>
              <a:t>confrontare le “copie efferenti”  delle risposte motorie con il feedback propriocettivo</a:t>
            </a:r>
          </a:p>
          <a:p>
            <a:pPr marL="990600" lvl="1" indent="-533400" eaLnBrk="1" hangingPunct="1">
              <a:lnSpc>
                <a:spcPct val="90000"/>
              </a:lnSpc>
            </a:pPr>
            <a:r>
              <a:rPr lang="it-IT" sz="2000" b="1" smtClean="0">
                <a:solidFill>
                  <a:srgbClr val="FFFF00"/>
                </a:solidFill>
                <a:effectLst/>
              </a:rPr>
              <a:t>generare segnali interni </a:t>
            </a:r>
          </a:p>
          <a:p>
            <a:pPr marL="990600" lvl="1" indent="-533400" eaLnBrk="1" hangingPunct="1">
              <a:lnSpc>
                <a:spcPct val="90000"/>
              </a:lnSpc>
            </a:pPr>
            <a:r>
              <a:rPr lang="it-IT" sz="2000" b="1" smtClean="0">
                <a:solidFill>
                  <a:srgbClr val="FFFF00"/>
                </a:solidFill>
                <a:effectLst/>
              </a:rPr>
              <a:t>focalizzare la selezione corticale del movimento</a:t>
            </a:r>
          </a:p>
          <a:p>
            <a:pPr marL="609600" indent="-609600" eaLnBrk="1" hangingPunct="1">
              <a:lnSpc>
                <a:spcPct val="90000"/>
              </a:lnSpc>
            </a:pPr>
            <a:endParaRPr lang="it-IT" sz="2400" smtClean="0">
              <a:solidFill>
                <a:srgbClr val="FFFF00"/>
              </a:solidFill>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defRPr/>
            </a:pPr>
            <a:r>
              <a:rPr lang="it-IT" sz="3600" b="1" smtClean="0">
                <a:solidFill>
                  <a:schemeClr val="accent2"/>
                </a:solidFill>
                <a:effectLst/>
              </a:rPr>
              <a:t>Fisiopatologia dei Nuclei</a:t>
            </a:r>
            <a:br>
              <a:rPr lang="it-IT" sz="3600" b="1" smtClean="0">
                <a:solidFill>
                  <a:schemeClr val="accent2"/>
                </a:solidFill>
                <a:effectLst/>
              </a:rPr>
            </a:br>
            <a:r>
              <a:rPr lang="it-IT" sz="3600" b="1" smtClean="0">
                <a:solidFill>
                  <a:schemeClr val="accent2"/>
                </a:solidFill>
                <a:effectLst/>
              </a:rPr>
              <a:t> della Base</a:t>
            </a:r>
            <a:r>
              <a:rPr lang="it-IT" sz="3600" b="1" smtClean="0">
                <a:solidFill>
                  <a:schemeClr val="accent2"/>
                </a:solidFill>
              </a:rPr>
              <a:t/>
            </a:r>
            <a:br>
              <a:rPr lang="it-IT" sz="3600" b="1" smtClean="0">
                <a:solidFill>
                  <a:schemeClr val="accent2"/>
                </a:solidFill>
              </a:rPr>
            </a:br>
            <a:endParaRPr lang="it-IT" sz="3600" b="1" smtClean="0">
              <a:solidFill>
                <a:schemeClr val="accent2"/>
              </a:solidFill>
            </a:endParaRPr>
          </a:p>
        </p:txBody>
      </p:sp>
      <p:sp>
        <p:nvSpPr>
          <p:cNvPr id="9219" name="Rectangle 3"/>
          <p:cNvSpPr>
            <a:spLocks noGrp="1" noChangeArrowheads="1"/>
          </p:cNvSpPr>
          <p:nvPr>
            <p:ph type="body" idx="1"/>
          </p:nvPr>
        </p:nvSpPr>
        <p:spPr>
          <a:xfrm>
            <a:off x="179388" y="1905000"/>
            <a:ext cx="4392612" cy="4114800"/>
          </a:xfrm>
        </p:spPr>
        <p:txBody>
          <a:bodyPr/>
          <a:lstStyle/>
          <a:p>
            <a:pPr marL="381000" indent="-381000" eaLnBrk="1" hangingPunct="1">
              <a:lnSpc>
                <a:spcPct val="80000"/>
              </a:lnSpc>
              <a:buFontTx/>
              <a:buNone/>
            </a:pPr>
            <a:r>
              <a:rPr lang="it-IT" sz="2000" b="1" smtClean="0">
                <a:solidFill>
                  <a:schemeClr val="hlink"/>
                </a:solidFill>
                <a:effectLst/>
              </a:rPr>
              <a:t>I nuclei della base presiedono  all’esecuzione dei movimenti automatici e ripetitivi:</a:t>
            </a:r>
          </a:p>
          <a:p>
            <a:pPr marL="381000" indent="-381000" eaLnBrk="1" hangingPunct="1">
              <a:lnSpc>
                <a:spcPct val="80000"/>
              </a:lnSpc>
              <a:buFontTx/>
              <a:buNone/>
            </a:pPr>
            <a:endParaRPr lang="it-IT" sz="2000" b="1" smtClean="0">
              <a:solidFill>
                <a:schemeClr val="hlink"/>
              </a:solidFill>
              <a:effectLst/>
            </a:endParaRPr>
          </a:p>
          <a:p>
            <a:pPr marL="381000" indent="-381000" eaLnBrk="1" hangingPunct="1">
              <a:lnSpc>
                <a:spcPct val="80000"/>
              </a:lnSpc>
              <a:buFontTx/>
              <a:buAutoNum type="arabicPeriod"/>
            </a:pPr>
            <a:r>
              <a:rPr lang="it-IT" sz="2000" b="1" smtClean="0">
                <a:effectLst/>
              </a:rPr>
              <a:t>Invio di segnali [cues] fasici alla SMA per l’attivazione o la disattivazione delle singole componenti di una sequenza motoria</a:t>
            </a:r>
          </a:p>
          <a:p>
            <a:pPr marL="381000" indent="-381000" eaLnBrk="1" hangingPunct="1">
              <a:lnSpc>
                <a:spcPct val="80000"/>
              </a:lnSpc>
              <a:buFontTx/>
              <a:buAutoNum type="arabicPeriod"/>
            </a:pPr>
            <a:endParaRPr lang="it-IT" sz="2000" b="1" smtClean="0">
              <a:effectLst/>
            </a:endParaRPr>
          </a:p>
          <a:p>
            <a:pPr marL="381000" indent="-381000" eaLnBrk="1" hangingPunct="1">
              <a:lnSpc>
                <a:spcPct val="80000"/>
              </a:lnSpc>
              <a:buFontTx/>
              <a:buAutoNum type="arabicPeriod"/>
            </a:pPr>
            <a:r>
              <a:rPr lang="it-IT" sz="2000" b="1" smtClean="0">
                <a:effectLst/>
              </a:rPr>
              <a:t>Trasmissione d’informazioni sensoriali necessarie per l’esecuzione accurata di ciascuna fase del movimento</a:t>
            </a:r>
          </a:p>
          <a:p>
            <a:pPr marL="381000" indent="-381000" eaLnBrk="1" hangingPunct="1">
              <a:lnSpc>
                <a:spcPct val="80000"/>
              </a:lnSpc>
              <a:buFontTx/>
              <a:buAutoNum type="arabicPeriod"/>
            </a:pPr>
            <a:endParaRPr lang="it-IT" sz="2000" b="1" smtClean="0">
              <a:solidFill>
                <a:srgbClr val="FFFF00"/>
              </a:solidFill>
              <a:effectLst/>
            </a:endParaRPr>
          </a:p>
        </p:txBody>
      </p:sp>
      <p:sp>
        <p:nvSpPr>
          <p:cNvPr id="9220" name="Rectangle 4"/>
          <p:cNvSpPr>
            <a:spLocks noChangeArrowheads="1"/>
          </p:cNvSpPr>
          <p:nvPr/>
        </p:nvSpPr>
        <p:spPr bwMode="auto">
          <a:xfrm>
            <a:off x="5219700" y="1844675"/>
            <a:ext cx="3673475" cy="4359275"/>
          </a:xfrm>
          <a:prstGeom prst="rect">
            <a:avLst/>
          </a:prstGeom>
          <a:noFill/>
          <a:ln w="9525">
            <a:noFill/>
            <a:miter lim="800000"/>
            <a:headEnd/>
            <a:tailEnd/>
          </a:ln>
        </p:spPr>
        <p:txBody>
          <a:bodyPr>
            <a:spAutoFit/>
          </a:bodyPr>
          <a:lstStyle/>
          <a:p>
            <a:pPr marL="342900" indent="-342900"/>
            <a:r>
              <a:rPr lang="it-IT" sz="2000" b="1">
                <a:solidFill>
                  <a:srgbClr val="FFFF00"/>
                </a:solidFill>
              </a:rPr>
              <a:t>In patologia (malattie dei nuclei della base):</a:t>
            </a:r>
          </a:p>
          <a:p>
            <a:pPr marL="342900" indent="-342900"/>
            <a:endParaRPr lang="it-IT" sz="2000" b="1">
              <a:solidFill>
                <a:srgbClr val="FFFF00"/>
              </a:solidFill>
            </a:endParaRPr>
          </a:p>
          <a:p>
            <a:pPr marL="342900" indent="-342900">
              <a:buFontTx/>
              <a:buAutoNum type="arabicPeriod"/>
            </a:pPr>
            <a:r>
              <a:rPr lang="it-IT" sz="2000" b="1"/>
              <a:t> L’esecuzione del movimento non è armonica per la deficitaria produzione interna di segnali ritmici </a:t>
            </a:r>
          </a:p>
          <a:p>
            <a:pPr marL="342900" indent="-342900">
              <a:buFontTx/>
              <a:buAutoNum type="arabicPeriod"/>
            </a:pPr>
            <a:endParaRPr lang="it-IT" sz="2000" b="1"/>
          </a:p>
          <a:p>
            <a:pPr marL="342900" indent="-342900">
              <a:buFontTx/>
              <a:buAutoNum type="arabicPeriod"/>
            </a:pPr>
            <a:r>
              <a:rPr lang="it-IT" sz="2000" b="1"/>
              <a:t> Il movimento è caratterizzato da alterazioni cinematiche per la distorsione dell’informazioni sensoriali</a:t>
            </a:r>
          </a:p>
        </p:txBody>
      </p:sp>
      <p:sp>
        <p:nvSpPr>
          <p:cNvPr id="9221" name="Line 5"/>
          <p:cNvSpPr>
            <a:spLocks noChangeShapeType="1"/>
          </p:cNvSpPr>
          <p:nvPr/>
        </p:nvSpPr>
        <p:spPr bwMode="auto">
          <a:xfrm>
            <a:off x="4427538" y="3644900"/>
            <a:ext cx="649287" cy="0"/>
          </a:xfrm>
          <a:prstGeom prst="line">
            <a:avLst/>
          </a:prstGeom>
          <a:noFill/>
          <a:ln w="38100">
            <a:solidFill>
              <a:srgbClr val="CC3300"/>
            </a:solidFill>
            <a:round/>
            <a:headEnd/>
            <a:tailEnd type="triangle" w="med" len="med"/>
          </a:ln>
        </p:spPr>
        <p:txBody>
          <a:bodyPr/>
          <a:lstStyle/>
          <a:p>
            <a:endParaRPr lang="it-IT"/>
          </a:p>
        </p:txBody>
      </p:sp>
      <p:sp>
        <p:nvSpPr>
          <p:cNvPr id="9222" name="Line 6"/>
          <p:cNvSpPr>
            <a:spLocks noChangeShapeType="1"/>
          </p:cNvSpPr>
          <p:nvPr/>
        </p:nvSpPr>
        <p:spPr bwMode="auto">
          <a:xfrm>
            <a:off x="4427538" y="5013325"/>
            <a:ext cx="649287" cy="0"/>
          </a:xfrm>
          <a:prstGeom prst="line">
            <a:avLst/>
          </a:prstGeom>
          <a:noFill/>
          <a:ln w="38100">
            <a:solidFill>
              <a:srgbClr val="CC3300"/>
            </a:solidFill>
            <a:round/>
            <a:headEnd/>
            <a:tailEnd type="triangle" w="med" len="med"/>
          </a:ln>
        </p:spPr>
        <p:txBody>
          <a:bodyP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it-IT" sz="4000" b="1" smtClean="0">
                <a:solidFill>
                  <a:schemeClr val="accent2"/>
                </a:solidFill>
                <a:effectLst/>
              </a:rPr>
              <a:t>Fisiopatologia dei Nuclei</a:t>
            </a:r>
            <a:br>
              <a:rPr lang="it-IT" sz="4000" b="1" smtClean="0">
                <a:solidFill>
                  <a:schemeClr val="accent2"/>
                </a:solidFill>
                <a:effectLst/>
              </a:rPr>
            </a:br>
            <a:r>
              <a:rPr lang="it-IT" sz="4000" b="1" smtClean="0">
                <a:solidFill>
                  <a:schemeClr val="accent2"/>
                </a:solidFill>
                <a:effectLst/>
              </a:rPr>
              <a:t> della Base</a:t>
            </a:r>
          </a:p>
        </p:txBody>
      </p:sp>
      <p:sp>
        <p:nvSpPr>
          <p:cNvPr id="69635" name="Rectangle 3"/>
          <p:cNvSpPr>
            <a:spLocks noGrp="1" noChangeArrowheads="1"/>
          </p:cNvSpPr>
          <p:nvPr>
            <p:ph type="body" idx="1"/>
          </p:nvPr>
        </p:nvSpPr>
        <p:spPr/>
        <p:txBody>
          <a:bodyPr/>
          <a:lstStyle/>
          <a:p>
            <a:pPr algn="ctr" eaLnBrk="1" hangingPunct="1">
              <a:buFontTx/>
              <a:buNone/>
              <a:defRPr/>
            </a:pPr>
            <a:r>
              <a:rPr lang="it-IT" sz="2800" b="1" smtClean="0">
                <a:effectLst/>
              </a:rPr>
              <a:t>I nuclei della base rappresentano un sistema idoneo ad associare </a:t>
            </a:r>
            <a:r>
              <a:rPr lang="it-IT" sz="2800" b="1" smtClean="0">
                <a:solidFill>
                  <a:srgbClr val="FFFF00"/>
                </a:solidFill>
                <a:effectLst/>
              </a:rPr>
              <a:t>sensory cues</a:t>
            </a:r>
            <a:r>
              <a:rPr lang="it-IT" sz="2800" b="1" i="1" smtClean="0">
                <a:effectLst/>
              </a:rPr>
              <a:t> </a:t>
            </a:r>
            <a:r>
              <a:rPr lang="it-IT" sz="2800" b="1" smtClean="0">
                <a:effectLst/>
              </a:rPr>
              <a:t>e</a:t>
            </a:r>
            <a:r>
              <a:rPr lang="it-IT" sz="2800" b="1" i="1" smtClean="0">
                <a:effectLst/>
              </a:rPr>
              <a:t> </a:t>
            </a:r>
            <a:r>
              <a:rPr lang="it-IT" sz="2800" b="1" smtClean="0">
                <a:solidFill>
                  <a:srgbClr val="FFFF00"/>
                </a:solidFill>
                <a:effectLst/>
              </a:rPr>
              <a:t>motor commands</a:t>
            </a:r>
            <a:r>
              <a:rPr lang="it-IT" sz="2800" b="1" smtClean="0">
                <a:effectLst/>
              </a:rPr>
              <a:t> convertendo gli input sensitivi in una forma rilevante per il movimento</a:t>
            </a:r>
          </a:p>
          <a:p>
            <a:pPr algn="ctr" eaLnBrk="1" hangingPunct="1">
              <a:buFontTx/>
              <a:buNone/>
              <a:defRPr/>
            </a:pPr>
            <a:endParaRPr lang="it-IT" sz="2800" b="1" smtClean="0">
              <a:effectLst/>
            </a:endParaRPr>
          </a:p>
          <a:p>
            <a:pPr algn="ctr" eaLnBrk="1" hangingPunct="1">
              <a:buFontTx/>
              <a:buNone/>
              <a:defRPr/>
            </a:pPr>
            <a:r>
              <a:rPr lang="it-IT" sz="2800" b="1" smtClean="0">
                <a:solidFill>
                  <a:srgbClr val="FFFF00"/>
                </a:solidFill>
                <a:effectLst/>
              </a:rPr>
              <a:t>L’alterazione dell’integrazione sensori-motoria è un fenomeno comune </a:t>
            </a:r>
          </a:p>
          <a:p>
            <a:pPr algn="ctr" eaLnBrk="1" hangingPunct="1">
              <a:buFontTx/>
              <a:buNone/>
              <a:defRPr/>
            </a:pPr>
            <a:r>
              <a:rPr lang="it-IT" sz="2800" b="1" smtClean="0">
                <a:solidFill>
                  <a:srgbClr val="FFFF00"/>
                </a:solidFill>
                <a:effectLst/>
              </a:rPr>
              <a:t>a molti disordini del movimento</a:t>
            </a:r>
            <a:endParaRPr lang="it-IT" sz="2800" smtClean="0">
              <a:solidFill>
                <a:srgbClr val="FFFF00"/>
              </a:solidFill>
              <a:effectLst/>
            </a:endParaRPr>
          </a:p>
          <a:p>
            <a:pPr eaLnBrk="1" hangingPunct="1">
              <a:defRPr/>
            </a:pPr>
            <a:endParaRPr lang="it-IT" sz="2800" b="1"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it-IT" sz="3200" b="1" smtClean="0">
                <a:solidFill>
                  <a:schemeClr val="accent2"/>
                </a:solidFill>
                <a:effectLst/>
              </a:rPr>
              <a:t>Alterazioni dell’integrazione sensorimotoria nella malattia di Parkinson</a:t>
            </a:r>
          </a:p>
        </p:txBody>
      </p:sp>
      <p:sp>
        <p:nvSpPr>
          <p:cNvPr id="70659" name="Rectangle 3"/>
          <p:cNvSpPr>
            <a:spLocks noGrp="1" noChangeArrowheads="1"/>
          </p:cNvSpPr>
          <p:nvPr>
            <p:ph type="body" idx="1"/>
          </p:nvPr>
        </p:nvSpPr>
        <p:spPr>
          <a:xfrm>
            <a:off x="457200" y="2420938"/>
            <a:ext cx="8229600" cy="3598862"/>
          </a:xfrm>
        </p:spPr>
        <p:txBody>
          <a:bodyPr/>
          <a:lstStyle/>
          <a:p>
            <a:pPr marL="381000" indent="-381000" eaLnBrk="1" hangingPunct="1">
              <a:lnSpc>
                <a:spcPct val="80000"/>
              </a:lnSpc>
              <a:buFontTx/>
              <a:buNone/>
              <a:defRPr/>
            </a:pPr>
            <a:r>
              <a:rPr lang="it-IT" sz="2000" b="1" smtClean="0">
                <a:effectLst/>
              </a:rPr>
              <a:t>I</a:t>
            </a:r>
            <a:r>
              <a:rPr lang="it-IT" sz="2000" b="1" smtClean="0">
                <a:solidFill>
                  <a:schemeClr val="bg1"/>
                </a:solidFill>
              </a:rPr>
              <a:t> </a:t>
            </a:r>
            <a:r>
              <a:rPr lang="it-IT" sz="2000" b="1" smtClean="0">
                <a:effectLst/>
              </a:rPr>
              <a:t>parkinsoniani presentano:</a:t>
            </a:r>
          </a:p>
          <a:p>
            <a:pPr marL="381000" indent="-381000" eaLnBrk="1" hangingPunct="1">
              <a:lnSpc>
                <a:spcPct val="80000"/>
              </a:lnSpc>
              <a:buFontTx/>
              <a:buNone/>
              <a:defRPr/>
            </a:pPr>
            <a:endParaRPr lang="it-IT" sz="2000" b="1" smtClean="0">
              <a:effectLst/>
            </a:endParaRPr>
          </a:p>
          <a:p>
            <a:pPr marL="381000" indent="-381000" eaLnBrk="1" hangingPunct="1">
              <a:lnSpc>
                <a:spcPct val="80000"/>
              </a:lnSpc>
              <a:buFontTx/>
              <a:buNone/>
              <a:defRPr/>
            </a:pPr>
            <a:r>
              <a:rPr lang="it-IT" sz="2000" b="1" smtClean="0">
                <a:solidFill>
                  <a:srgbClr val="FFFF00"/>
                </a:solidFill>
                <a:effectLst/>
                <a:latin typeface="Times New Roman" pitchFamily="18" charset="0"/>
                <a:cs typeface="Times New Roman" pitchFamily="18" charset="0"/>
              </a:rPr>
              <a:t>■ </a:t>
            </a:r>
            <a:r>
              <a:rPr lang="it-IT" sz="2000" b="1" smtClean="0">
                <a:effectLst/>
                <a:latin typeface="Times New Roman" pitchFamily="18" charset="0"/>
                <a:cs typeface="Times New Roman" pitchFamily="18" charset="0"/>
              </a:rPr>
              <a:t>  </a:t>
            </a:r>
            <a:r>
              <a:rPr lang="it-IT" sz="2000" b="1" smtClean="0">
                <a:effectLst/>
              </a:rPr>
              <a:t>una aumentata dipendenza dalle informazioni visive per cui la soppressione dell’input visivo compromette velocità ed accuratezza del movimento</a:t>
            </a:r>
          </a:p>
          <a:p>
            <a:pPr marL="381000" indent="-381000" eaLnBrk="1" hangingPunct="1">
              <a:lnSpc>
                <a:spcPct val="80000"/>
              </a:lnSpc>
              <a:buFontTx/>
              <a:buNone/>
              <a:defRPr/>
            </a:pPr>
            <a:endParaRPr lang="it-IT" sz="2000" b="1" smtClean="0">
              <a:effectLst/>
            </a:endParaRPr>
          </a:p>
          <a:p>
            <a:pPr marL="381000" indent="-381000" eaLnBrk="1" hangingPunct="1">
              <a:lnSpc>
                <a:spcPct val="80000"/>
              </a:lnSpc>
              <a:buFontTx/>
              <a:buNone/>
              <a:defRPr/>
            </a:pPr>
            <a:r>
              <a:rPr lang="it-IT" sz="2000" b="1" smtClean="0">
                <a:solidFill>
                  <a:srgbClr val="FFFF00"/>
                </a:solidFill>
                <a:effectLst/>
                <a:latin typeface="Times New Roman" pitchFamily="18" charset="0"/>
                <a:cs typeface="Times New Roman" pitchFamily="18" charset="0"/>
              </a:rPr>
              <a:t>■</a:t>
            </a:r>
            <a:r>
              <a:rPr lang="it-IT" sz="2000" b="1" smtClean="0">
                <a:effectLst/>
                <a:latin typeface="Times New Roman" pitchFamily="18" charset="0"/>
                <a:cs typeface="Times New Roman" pitchFamily="18" charset="0"/>
              </a:rPr>
              <a:t>   </a:t>
            </a:r>
            <a:r>
              <a:rPr lang="it-IT" sz="2000" b="1" smtClean="0">
                <a:effectLst/>
              </a:rPr>
              <a:t>una discordanza tra feedback propriocettivo e “copie efferenti” (ad esempio, in un compito bimanuale i pazienti sovra-stimano il movimento dell’arto più affetto) </a:t>
            </a:r>
          </a:p>
          <a:p>
            <a:pPr marL="381000" indent="-381000" eaLnBrk="1" hangingPunct="1">
              <a:lnSpc>
                <a:spcPct val="80000"/>
              </a:lnSpc>
              <a:buFontTx/>
              <a:buNone/>
              <a:defRPr/>
            </a:pPr>
            <a:r>
              <a:rPr lang="it-IT" sz="2000" b="1" smtClean="0">
                <a:effectLst/>
                <a:latin typeface="Arial" pitchFamily="34" charset="0"/>
              </a:rPr>
              <a:t>		</a:t>
            </a:r>
            <a:endParaRPr lang="it-IT" sz="2000" b="1" smtClean="0">
              <a:effectLst/>
            </a:endParaRPr>
          </a:p>
          <a:p>
            <a:pPr marL="381000" indent="-381000" eaLnBrk="1" hangingPunct="1">
              <a:lnSpc>
                <a:spcPct val="80000"/>
              </a:lnSpc>
              <a:buFontTx/>
              <a:buNone/>
              <a:defRPr/>
            </a:pPr>
            <a:r>
              <a:rPr lang="it-IT" sz="2000" b="1" smtClean="0">
                <a:solidFill>
                  <a:srgbClr val="FFFF00"/>
                </a:solidFill>
                <a:effectLst/>
                <a:latin typeface="Times New Roman" pitchFamily="18" charset="0"/>
                <a:cs typeface="Times New Roman" pitchFamily="18" charset="0"/>
              </a:rPr>
              <a:t>■  </a:t>
            </a:r>
            <a:r>
              <a:rPr lang="it-IT" sz="2000" b="1" smtClean="0">
                <a:effectLst/>
                <a:latin typeface="Times New Roman" pitchFamily="18" charset="0"/>
                <a:cs typeface="Times New Roman" pitchFamily="18" charset="0"/>
              </a:rPr>
              <a:t> </a:t>
            </a:r>
            <a:r>
              <a:rPr lang="it-IT" sz="2000" b="1" smtClean="0">
                <a:effectLst/>
              </a:rPr>
              <a:t>un deficit della regolazione della chinestesia</a:t>
            </a:r>
          </a:p>
          <a:p>
            <a:pPr marL="381000" indent="-381000" eaLnBrk="1" hangingPunct="1">
              <a:lnSpc>
                <a:spcPct val="80000"/>
              </a:lnSpc>
              <a:buFontTx/>
              <a:buNone/>
              <a:defRPr/>
            </a:pPr>
            <a:r>
              <a:rPr lang="it-IT" sz="1800" b="1" smtClean="0">
                <a:effectLst/>
                <a:latin typeface="Arial" pitchFamily="34" charset="0"/>
              </a:rPr>
              <a:t>		</a:t>
            </a:r>
            <a:endParaRPr lang="it-IT" sz="1800" b="1" smtClean="0">
              <a:effectLst/>
              <a:latin typeface="Comic Sans MS" pitchFamily="66" charset="0"/>
            </a:endParaRPr>
          </a:p>
          <a:p>
            <a:pPr marL="381000" indent="-381000" eaLnBrk="1" hangingPunct="1">
              <a:lnSpc>
                <a:spcPct val="80000"/>
              </a:lnSpc>
              <a:buFontTx/>
              <a:buNone/>
              <a:defRPr/>
            </a:pPr>
            <a:endParaRPr lang="it-IT" sz="1800" smtClean="0">
              <a:effectLst/>
            </a:endParaRPr>
          </a:p>
        </p:txBody>
      </p:sp>
    </p:spTree>
  </p:cSld>
  <p:clrMapOvr>
    <a:masterClrMapping/>
  </p:clrMapOvr>
</p:sld>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460</TotalTime>
  <Words>1968</Words>
  <Application>Microsoft PowerPoint</Application>
  <PresentationFormat>Presentazione su schermo (4:3)</PresentationFormat>
  <Paragraphs>344</Paragraphs>
  <Slides>45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45</vt:i4>
      </vt:variant>
    </vt:vector>
  </HeadingPairs>
  <TitlesOfParts>
    <vt:vector size="53" baseType="lpstr">
      <vt:lpstr>Tahoma</vt:lpstr>
      <vt:lpstr>Arial</vt:lpstr>
      <vt:lpstr>Wingdings</vt:lpstr>
      <vt:lpstr>Calibri</vt:lpstr>
      <vt:lpstr>Times New Roman</vt:lpstr>
      <vt:lpstr>Comic Sans MS</vt:lpstr>
      <vt:lpstr>Arial Black</vt:lpstr>
      <vt:lpstr>Oceano</vt:lpstr>
      <vt:lpstr>   Disordini del Movimento</vt:lpstr>
      <vt:lpstr>Disordini del Movimento</vt:lpstr>
      <vt:lpstr>Disordini del Movimento</vt:lpstr>
      <vt:lpstr>Nuclei della Base</vt:lpstr>
      <vt:lpstr>Nuclei della Base  Il circuito sensorimotorio</vt:lpstr>
      <vt:lpstr>Ruolo dei Nuclei della Base </vt:lpstr>
      <vt:lpstr>Fisiopatologia dei Nuclei  della Base </vt:lpstr>
      <vt:lpstr>Fisiopatologia dei Nuclei  della Base</vt:lpstr>
      <vt:lpstr>Alterazioni dell’integrazione sensorimotoria nella malattia di Parkinson</vt:lpstr>
      <vt:lpstr>Diapositiva 10</vt:lpstr>
      <vt:lpstr>Diapositiva 11</vt:lpstr>
      <vt:lpstr>Quali obiettivi della riabilitazione motoria nella malattia di Parkinson ?</vt:lpstr>
      <vt:lpstr>PROBLEMI METODOLOGICI</vt:lpstr>
      <vt:lpstr>Diapositiva 14</vt:lpstr>
      <vt:lpstr>STRATEGIE RIABILITATIVE</vt:lpstr>
      <vt:lpstr>Diapositiva 16</vt:lpstr>
      <vt:lpstr>Alterazioni fisiopatologiche del controllo motorio nella malattia di Parkinson</vt:lpstr>
      <vt:lpstr>Significativi aspetti della compromissione motoria nella MP (in particolare il ritardato inizio del movimento, l’ipometria, la bradicinesia) potrebbero dipendere dalla difettosa generazione di segnali interni utilizzati per svolgere stadi successivi di una corretta sequenza motoria </vt:lpstr>
      <vt:lpstr>Strategie fisiologiche nella riabilitazione della malattia di Parkinson</vt:lpstr>
      <vt:lpstr>Meccanismi delle informazioni [cues] sensoriali</vt:lpstr>
      <vt:lpstr>Effetto delle informazioni [cues] sensoriali sulla performance motoria</vt:lpstr>
      <vt:lpstr>Diapositiva 22</vt:lpstr>
      <vt:lpstr>EQUILIBRIO</vt:lpstr>
      <vt:lpstr>DEAMBULAZIONE</vt:lpstr>
      <vt:lpstr>RESISTENZA MUSCOLARE</vt:lpstr>
      <vt:lpstr>ARTICOLARITA’</vt:lpstr>
      <vt:lpstr>La malattia di Parkinson potrebbe essere trattata senza farmaci ? </vt:lpstr>
      <vt:lpstr>Malattia di Parkinson Principi di trattamento fisioterapico</vt:lpstr>
      <vt:lpstr>Diapositiva 29</vt:lpstr>
      <vt:lpstr>Diapositiva 30</vt:lpstr>
      <vt:lpstr>La rieducazione neuromotoria di gruppo</vt:lpstr>
      <vt:lpstr> La rieducazione neuromotoria di gruppo </vt:lpstr>
      <vt:lpstr>Diapositiva 33</vt:lpstr>
      <vt:lpstr>Terapia Occupazionale</vt:lpstr>
      <vt:lpstr> Terapia Occupazionale </vt:lpstr>
      <vt:lpstr>Terapia Occupazionale </vt:lpstr>
      <vt:lpstr> Modello Assistenziale nella  Malattia di Parkinson  </vt:lpstr>
      <vt:lpstr>Modello Assistenziale nella  Malattia di Parkinson  </vt:lpstr>
      <vt:lpstr>Modello Assistenziale nella  Malattia di Parkinson  </vt:lpstr>
      <vt:lpstr>Strategie Riabilitative   </vt:lpstr>
      <vt:lpstr>Strategie Riabilitative</vt:lpstr>
      <vt:lpstr>Strategie Riabilitative</vt:lpstr>
      <vt:lpstr>Strategie Riabilitative</vt:lpstr>
      <vt:lpstr>Strategie Riabilitative</vt:lpstr>
      <vt:lpstr>Diapositiva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Malattia di Parkinson</dc:title>
  <dc:creator>Pc Cel2000</dc:creator>
  <cp:lastModifiedBy>Diego</cp:lastModifiedBy>
  <cp:revision>33</cp:revision>
  <dcterms:created xsi:type="dcterms:W3CDTF">2007-05-21T08:38:29Z</dcterms:created>
  <dcterms:modified xsi:type="dcterms:W3CDTF">2015-02-20T06:42:15Z</dcterms:modified>
</cp:coreProperties>
</file>